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4" r:id="rId3"/>
    <p:sldId id="258" r:id="rId4"/>
    <p:sldId id="257" r:id="rId5"/>
    <p:sldId id="275" r:id="rId6"/>
    <p:sldId id="259" r:id="rId7"/>
    <p:sldId id="260" r:id="rId8"/>
    <p:sldId id="261" r:id="rId9"/>
    <p:sldId id="262" r:id="rId10"/>
    <p:sldId id="263" r:id="rId11"/>
    <p:sldId id="276" r:id="rId12"/>
    <p:sldId id="264" r:id="rId13"/>
    <p:sldId id="265" r:id="rId14"/>
    <p:sldId id="266" r:id="rId15"/>
    <p:sldId id="267" r:id="rId16"/>
    <p:sldId id="277" r:id="rId17"/>
    <p:sldId id="269" r:id="rId1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Computing" id="{FEC94416-1060-472B-94D0-C7D908E2BCEC}">
          <p14:sldIdLst>
            <p14:sldId id="256"/>
            <p14:sldId id="274"/>
            <p14:sldId id="258"/>
            <p14:sldId id="257"/>
          </p14:sldIdLst>
        </p14:section>
        <p14:section name="Computer Basics" id="{1D2987ED-C1F5-4366-815B-391ADE30AAE6}">
          <p14:sldIdLst>
            <p14:sldId id="275"/>
            <p14:sldId id="259"/>
            <p14:sldId id="260"/>
            <p14:sldId id="261"/>
            <p14:sldId id="262"/>
            <p14:sldId id="263"/>
          </p14:sldIdLst>
        </p14:section>
        <p14:section name="Office Applications" id="{3A1C31E4-3859-416A-988D-62EC30558317}">
          <p14:sldIdLst>
            <p14:sldId id="276"/>
            <p14:sldId id="264"/>
            <p14:sldId id="265"/>
            <p14:sldId id="266"/>
            <p14:sldId id="267"/>
          </p14:sldIdLst>
        </p14:section>
        <p14:section name="Practical and Review" id="{51D0AE2C-137C-45DE-BC56-404A4B58C7A0}">
          <p14:sldIdLst>
            <p14:sldId id="277"/>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77734" autoAdjust="0"/>
  </p:normalViewPr>
  <p:slideViewPr>
    <p:cSldViewPr snapToGrid="0">
      <p:cViewPr varScale="1">
        <p:scale>
          <a:sx n="68" d="100"/>
          <a:sy n="68" d="100"/>
        </p:scale>
        <p:origin x="121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68F93-9DC0-4AE4-88E6-CB5F95738B5E}" type="datetimeFigureOut">
              <a:rPr lang="es-ES" smtClean="0"/>
              <a:t>18/11/2024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92B5F-36F4-40A4-ADE6-786A05ED5592}" type="slidenum">
              <a:rPr lang="es-ES" smtClean="0"/>
              <a:t>‹#›</a:t>
            </a:fld>
            <a:endParaRPr lang="es-ES"/>
          </a:p>
        </p:txBody>
      </p:sp>
    </p:spTree>
    <p:extLst>
      <p:ext uri="{BB962C8B-B14F-4D97-AF65-F5344CB8AC3E}">
        <p14:creationId xmlns:p14="http://schemas.microsoft.com/office/powerpoint/2010/main" val="36101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Γεια χαρά . Καλώς ήρθατε στην πρώτη ενότητα του μαθήματος «Εισαγωγή στην πληροφορική». Σήμερα θα εξοικειωθούμε με θεμελιώδεις έννοιες της πληροφορικής όπως επίσης και με τα βασικά στοιχεία των υπολογιστών.</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a:t>
            </a:fld>
            <a:endParaRPr lang="es-ES"/>
          </a:p>
        </p:txBody>
      </p:sp>
    </p:spTree>
    <p:extLst>
      <p:ext uri="{BB962C8B-B14F-4D97-AF65-F5344CB8AC3E}">
        <p14:creationId xmlns:p14="http://schemas.microsoft.com/office/powerpoint/2010/main" val="3078439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Το </a:t>
            </a:r>
            <a:r>
              <a:rPr lang="en-US" sz="1200" kern="1200" dirty="0" err="1" smtClean="0">
                <a:solidFill>
                  <a:schemeClr val="tx1"/>
                </a:solidFill>
                <a:effectLst/>
                <a:latin typeface="+mn-lt"/>
                <a:ea typeface="+mn-ea"/>
                <a:cs typeface="+mn-cs"/>
              </a:rPr>
              <a:t>microsoft</a:t>
            </a:r>
            <a:r>
              <a:rPr lang="el-GR" sz="1200" kern="1200" dirty="0" smtClean="0">
                <a:solidFill>
                  <a:schemeClr val="tx1"/>
                </a:solidFill>
                <a:effectLst/>
                <a:latin typeface="+mn-lt"/>
                <a:ea typeface="+mn-ea"/>
                <a:cs typeface="+mn-cs"/>
              </a:rPr>
              <a:t> Office είναι μια σουίτα προγραμμάτων λογισμικού που έχουν σχεδιαστεί για να μας βοηθήσουν να ολοκληρώσουμε εργασίες που σχετίζονται ηλεκτρονικά έγγραφα. Αυτές οι εφαρμογές μπορούν να χρησιμοποιηθούν για ένα ευρύ φάσμα εργασιών, όπως η σύνταξη εγγράφων, η δημιουργία υπολογιστικών φύλλων και η πραγματοποίηση παρουσιάσεων. Οι επόμενες διαφάνειες θα σας παρουσιάσουν τους πιο συχνούς τύπους εφαρμογών γραφείου.</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12</a:t>
            </a:fld>
            <a:endParaRPr lang="es-ES"/>
          </a:p>
        </p:txBody>
      </p:sp>
    </p:spTree>
    <p:extLst>
      <p:ext uri="{BB962C8B-B14F-4D97-AF65-F5344CB8AC3E}">
        <p14:creationId xmlns:p14="http://schemas.microsoft.com/office/powerpoint/2010/main" val="1483936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Οι επεξεργαστές κειμένου είναι προγράμματα λογισμικού που χρησιμοποιούνται για τη δημιουργία, την επεξεργασία και τη μορφοποίηση εγγράφων κειμένου. Μερικοί δημοφιλείς επεξεργαστές κειμένου περιλαμβάνουν το Microsoft Word, τα </a:t>
            </a:r>
            <a:r>
              <a:rPr lang="el-GR" sz="1200" kern="1200" dirty="0" err="1" smtClean="0">
                <a:solidFill>
                  <a:schemeClr val="tx1"/>
                </a:solidFill>
                <a:effectLst/>
                <a:latin typeface="+mn-lt"/>
                <a:ea typeface="+mn-ea"/>
                <a:cs typeface="+mn-cs"/>
              </a:rPr>
              <a:t>Google</a:t>
            </a:r>
            <a:r>
              <a:rPr lang="el-GR"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docs</a:t>
            </a:r>
            <a:r>
              <a:rPr lang="el-GR" sz="1200" kern="1200" dirty="0" smtClean="0">
                <a:solidFill>
                  <a:schemeClr val="tx1"/>
                </a:solidFill>
                <a:effectLst/>
                <a:latin typeface="+mn-lt"/>
                <a:ea typeface="+mn-ea"/>
                <a:cs typeface="+mn-cs"/>
              </a:rPr>
              <a:t> και </a:t>
            </a:r>
            <a:r>
              <a:rPr lang="el-GR" sz="1200" kern="1200" dirty="0" err="1" smtClean="0">
                <a:solidFill>
                  <a:schemeClr val="tx1"/>
                </a:solidFill>
                <a:effectLst/>
                <a:latin typeface="+mn-lt"/>
                <a:ea typeface="+mn-ea"/>
                <a:cs typeface="+mn-cs"/>
              </a:rPr>
              <a:t>τo</a:t>
            </a:r>
            <a:r>
              <a:rPr lang="el-GR" sz="1200" kern="1200" dirty="0" smtClean="0">
                <a:solidFill>
                  <a:schemeClr val="tx1"/>
                </a:solidFill>
                <a:effectLst/>
                <a:latin typeface="+mn-lt"/>
                <a:ea typeface="+mn-ea"/>
                <a:cs typeface="+mn-cs"/>
              </a:rPr>
              <a:t> </a:t>
            </a:r>
            <a:r>
              <a:rPr lang="el-GR" sz="1200" kern="1200" dirty="0" err="1" smtClean="0">
                <a:solidFill>
                  <a:schemeClr val="tx1"/>
                </a:solidFill>
                <a:effectLst/>
                <a:latin typeface="+mn-lt"/>
                <a:ea typeface="+mn-ea"/>
                <a:cs typeface="+mn-cs"/>
              </a:rPr>
              <a:t>Apple</a:t>
            </a:r>
            <a:r>
              <a:rPr lang="el-GR"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pages</a:t>
            </a:r>
            <a:r>
              <a:rPr lang="el-GR" sz="1200" kern="1200" dirty="0" smtClean="0">
                <a:solidFill>
                  <a:schemeClr val="tx1"/>
                </a:solidFill>
                <a:effectLst/>
                <a:latin typeface="+mn-lt"/>
                <a:ea typeface="+mn-ea"/>
                <a:cs typeface="+mn-cs"/>
              </a:rPr>
              <a:t>. Αυτές οι εφαρμογές σάς επιτρέπουν να δημιουργείτε έγγραφα με επαγγελματική εμφάνιση, όπως επιστολές, αναφορές και βιογραφικά.</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13</a:t>
            </a:fld>
            <a:endParaRPr lang="es-ES"/>
          </a:p>
        </p:txBody>
      </p:sp>
    </p:spTree>
    <p:extLst>
      <p:ext uri="{BB962C8B-B14F-4D97-AF65-F5344CB8AC3E}">
        <p14:creationId xmlns:p14="http://schemas.microsoft.com/office/powerpoint/2010/main" val="856721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Τα υπολογιστικά φύλλα είναι προγράμματα λογισμικού που χρησιμοποιούνται για την οργάνωση, ανάλυση και χειρισμό δεδομένων. Χρησιμοποιούνται συνήθως στις επιχειρήσεις, τα οικονομικά και την έρευνα. Ορισμένες δημοφιλείς εφαρμογές υπολογιστικών φύλλων περιλαμβάνουν το Microsoft Excel, τα Φύλλα </a:t>
            </a:r>
            <a:r>
              <a:rPr lang="el-GR" sz="1200" kern="1200" dirty="0" err="1" smtClean="0">
                <a:solidFill>
                  <a:schemeClr val="tx1"/>
                </a:solidFill>
                <a:effectLst/>
                <a:latin typeface="+mn-lt"/>
                <a:ea typeface="+mn-ea"/>
                <a:cs typeface="+mn-cs"/>
              </a:rPr>
              <a:t>Google</a:t>
            </a:r>
            <a:r>
              <a:rPr lang="el-GR" sz="1200" kern="1200" dirty="0" smtClean="0">
                <a:solidFill>
                  <a:schemeClr val="tx1"/>
                </a:solidFill>
                <a:effectLst/>
                <a:latin typeface="+mn-lt"/>
                <a:ea typeface="+mn-ea"/>
                <a:cs typeface="+mn-cs"/>
              </a:rPr>
              <a:t> και το </a:t>
            </a:r>
            <a:r>
              <a:rPr lang="el-GR" sz="1200" kern="1200" dirty="0" err="1" smtClean="0">
                <a:solidFill>
                  <a:schemeClr val="tx1"/>
                </a:solidFill>
                <a:effectLst/>
                <a:latin typeface="+mn-lt"/>
                <a:ea typeface="+mn-ea"/>
                <a:cs typeface="+mn-cs"/>
              </a:rPr>
              <a:t>Apple</a:t>
            </a:r>
            <a:r>
              <a:rPr lang="el-GR" sz="1200" kern="1200" dirty="0" smtClean="0">
                <a:solidFill>
                  <a:schemeClr val="tx1"/>
                </a:solidFill>
                <a:effectLst/>
                <a:latin typeface="+mn-lt"/>
                <a:ea typeface="+mn-ea"/>
                <a:cs typeface="+mn-cs"/>
              </a:rPr>
              <a:t> </a:t>
            </a:r>
            <a:r>
              <a:rPr lang="el-GR" sz="1200" kern="1200" dirty="0" err="1" smtClean="0">
                <a:solidFill>
                  <a:schemeClr val="tx1"/>
                </a:solidFill>
                <a:effectLst/>
                <a:latin typeface="+mn-lt"/>
                <a:ea typeface="+mn-ea"/>
                <a:cs typeface="+mn-cs"/>
              </a:rPr>
              <a:t>Numbers</a:t>
            </a:r>
            <a:r>
              <a:rPr lang="el-GR" sz="1200" kern="1200" dirty="0" smtClean="0">
                <a:solidFill>
                  <a:schemeClr val="tx1"/>
                </a:solidFill>
                <a:effectLst/>
                <a:latin typeface="+mn-lt"/>
                <a:ea typeface="+mn-ea"/>
                <a:cs typeface="+mn-cs"/>
              </a:rPr>
              <a:t>. Αυτές οι εφαρμογές σάς επιτρέπουν να δημιουργείτε πίνακες, γραφήματα και γραφήματα που συνοψίζουν και αναλύουν δεδομένα.</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14</a:t>
            </a:fld>
            <a:endParaRPr lang="es-ES"/>
          </a:p>
        </p:txBody>
      </p:sp>
    </p:spTree>
    <p:extLst>
      <p:ext uri="{BB962C8B-B14F-4D97-AF65-F5344CB8AC3E}">
        <p14:creationId xmlns:p14="http://schemas.microsoft.com/office/powerpoint/2010/main" val="1127468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Το λογισμικό παρουσίασης χρησιμοποιείται για τη δημιουργία διαφανειών (</a:t>
            </a:r>
            <a:r>
              <a:rPr lang="en-US" sz="1200" kern="1200" dirty="0" smtClean="0">
                <a:solidFill>
                  <a:schemeClr val="tx1"/>
                </a:solidFill>
                <a:effectLst/>
                <a:latin typeface="+mn-lt"/>
                <a:ea typeface="+mn-ea"/>
                <a:cs typeface="+mn-cs"/>
              </a:rPr>
              <a:t>slides</a:t>
            </a:r>
            <a:r>
              <a:rPr lang="el-GR" sz="1200" kern="1200" dirty="0" smtClean="0">
                <a:solidFill>
                  <a:schemeClr val="tx1"/>
                </a:solidFill>
                <a:effectLst/>
                <a:latin typeface="+mn-lt"/>
                <a:ea typeface="+mn-ea"/>
                <a:cs typeface="+mn-cs"/>
              </a:rPr>
              <a:t>) με σκοπό την παρουσίαση πληροφοριών. Ορισμένες δημοφιλείς εφαρμογές παρουσίασης περιλαμβάνουν το Microsoft PowerPoint, το </a:t>
            </a:r>
            <a:r>
              <a:rPr lang="el-GR" sz="1200" kern="1200" dirty="0" err="1" smtClean="0">
                <a:solidFill>
                  <a:schemeClr val="tx1"/>
                </a:solidFill>
                <a:effectLst/>
                <a:latin typeface="+mn-lt"/>
                <a:ea typeface="+mn-ea"/>
                <a:cs typeface="+mn-cs"/>
              </a:rPr>
              <a:t>Google</a:t>
            </a:r>
            <a:r>
              <a:rPr lang="el-GR" sz="1200" kern="1200" dirty="0" smtClean="0">
                <a:solidFill>
                  <a:schemeClr val="tx1"/>
                </a:solidFill>
                <a:effectLst/>
                <a:latin typeface="+mn-lt"/>
                <a:ea typeface="+mn-ea"/>
                <a:cs typeface="+mn-cs"/>
              </a:rPr>
              <a:t> </a:t>
            </a:r>
            <a:r>
              <a:rPr lang="el-GR" sz="1200" kern="1200" dirty="0" err="1" smtClean="0">
                <a:solidFill>
                  <a:schemeClr val="tx1"/>
                </a:solidFill>
                <a:effectLst/>
                <a:latin typeface="+mn-lt"/>
                <a:ea typeface="+mn-ea"/>
                <a:cs typeface="+mn-cs"/>
              </a:rPr>
              <a:t>Slides</a:t>
            </a:r>
            <a:r>
              <a:rPr lang="el-GR" sz="1200" kern="1200" dirty="0" smtClean="0">
                <a:solidFill>
                  <a:schemeClr val="tx1"/>
                </a:solidFill>
                <a:effectLst/>
                <a:latin typeface="+mn-lt"/>
                <a:ea typeface="+mn-ea"/>
                <a:cs typeface="+mn-cs"/>
              </a:rPr>
              <a:t> και το </a:t>
            </a:r>
            <a:r>
              <a:rPr lang="el-GR" sz="1200" kern="1200" dirty="0" err="1" smtClean="0">
                <a:solidFill>
                  <a:schemeClr val="tx1"/>
                </a:solidFill>
                <a:effectLst/>
                <a:latin typeface="+mn-lt"/>
                <a:ea typeface="+mn-ea"/>
                <a:cs typeface="+mn-cs"/>
              </a:rPr>
              <a:t>Apple</a:t>
            </a:r>
            <a:r>
              <a:rPr lang="el-GR" sz="1200" kern="1200" dirty="0" smtClean="0">
                <a:solidFill>
                  <a:schemeClr val="tx1"/>
                </a:solidFill>
                <a:effectLst/>
                <a:latin typeface="+mn-lt"/>
                <a:ea typeface="+mn-ea"/>
                <a:cs typeface="+mn-cs"/>
              </a:rPr>
              <a:t> </a:t>
            </a:r>
            <a:r>
              <a:rPr lang="el-GR" sz="1200" kern="1200" dirty="0" err="1" smtClean="0">
                <a:solidFill>
                  <a:schemeClr val="tx1"/>
                </a:solidFill>
                <a:effectLst/>
                <a:latin typeface="+mn-lt"/>
                <a:ea typeface="+mn-ea"/>
                <a:cs typeface="+mn-cs"/>
              </a:rPr>
              <a:t>Keynote</a:t>
            </a:r>
            <a:r>
              <a:rPr lang="el-GR" sz="1200" kern="1200" dirty="0" smtClean="0">
                <a:solidFill>
                  <a:schemeClr val="tx1"/>
                </a:solidFill>
                <a:effectLst/>
                <a:latin typeface="+mn-lt"/>
                <a:ea typeface="+mn-ea"/>
                <a:cs typeface="+mn-cs"/>
              </a:rPr>
              <a:t>. Αυτές οι εφαρμογές σάς επιτρέπουν να δημιουργείτε διαφάνειες που μπορούν να περιλαμβάνουν κείμενο, εικόνες, ήχο και βίντεο. Οι παρουσιάσεις χρησιμοποιούνται συνήθως στις επιχειρήσεις, την εκπαίδευση και γενικά για στην επικοινωνία ιδεών και πληροφοριών στο κοινό.</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15</a:t>
            </a:fld>
            <a:endParaRPr lang="es-ES"/>
          </a:p>
        </p:txBody>
      </p:sp>
    </p:spTree>
    <p:extLst>
      <p:ext uri="{BB962C8B-B14F-4D97-AF65-F5344CB8AC3E}">
        <p14:creationId xmlns:p14="http://schemas.microsoft.com/office/powerpoint/2010/main" val="2525925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Σήμερα, Μάθαμε </a:t>
            </a:r>
            <a:endParaRPr lang="en-US" sz="120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τι είναι η πληροφορική και ποια η χρήση της στη καθημερινότητα,</a:t>
            </a:r>
            <a:endParaRPr lang="en-US" sz="120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τα μέρη ενός υπολογιστή</a:t>
            </a:r>
            <a:endParaRPr lang="en-US" sz="120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πώς να τον ενεργοποιούμε και να τον απενεργοποιούμε σωστά</a:t>
            </a:r>
            <a:endParaRPr lang="en-US" sz="120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πώς να χρησιμοποιούμε το ποντίκι και το πληκτρολόγιο.</a:t>
            </a:r>
            <a:endParaRPr lang="en-US" sz="1200" kern="1200" dirty="0" smtClean="0">
              <a:solidFill>
                <a:schemeClr val="tx1"/>
              </a:solidFill>
              <a:effectLst/>
              <a:latin typeface="+mn-lt"/>
              <a:ea typeface="+mn-ea"/>
              <a:cs typeface="+mn-cs"/>
            </a:endParaRPr>
          </a:p>
          <a:p>
            <a:r>
              <a:rPr lang="el-GR" sz="1200" kern="1200" smtClean="0">
                <a:solidFill>
                  <a:schemeClr val="tx1"/>
                </a:solidFill>
                <a:effectLst/>
                <a:latin typeface="+mn-lt"/>
                <a:ea typeface="+mn-ea"/>
                <a:cs typeface="+mn-cs"/>
              </a:rPr>
              <a:t> Αυτές οι βασικές έννοιες θα χρησιμεύσουν ως βάση καθώς συνεχίζετε να μαθαίνετε περισσότερα για τους υπολογιστές.</a:t>
            </a:r>
            <a:endParaRPr lang="en-US" sz="1200" kern="120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17</a:t>
            </a:fld>
            <a:endParaRPr lang="es-ES"/>
          </a:p>
        </p:txBody>
      </p:sp>
    </p:spTree>
    <p:extLst>
      <p:ext uri="{BB962C8B-B14F-4D97-AF65-F5344CB8AC3E}">
        <p14:creationId xmlns:p14="http://schemas.microsoft.com/office/powerpoint/2010/main" val="3639836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Στη σημερινή ατζέντα, θα κάνουμε μια μικρή εισαγωγή στην πληροφορική και θα μάθουμε για τα βασικά μέρη των υπολογιστών. Επιπλέον, θα δούμε τα βασικά στοιχεία των εφαρμογών του Office. Τέλος ο καθηγητής θα σας δείξει ορισμένες συσκευές υλικού.</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AE92B5F-36F4-40A4-ADE6-786A05ED5592}" type="slidenum">
              <a:rPr lang="es-ES" smtClean="0"/>
              <a:t>2</a:t>
            </a:fld>
            <a:endParaRPr lang="es-ES"/>
          </a:p>
        </p:txBody>
      </p:sp>
    </p:spTree>
    <p:extLst>
      <p:ext uri="{BB962C8B-B14F-4D97-AF65-F5344CB8AC3E}">
        <p14:creationId xmlns:p14="http://schemas.microsoft.com/office/powerpoint/2010/main" val="311187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Η πληροφορική περιλαμβάνει ένα ευρύ φάσμα τεχνολογιών και πρακτικών, συμπεριλαμβανομένης της μηχανικής υλικού και λογισμικού, του προγραμματισμού, της διαχείρισης δεδομένων και της ασφάλειας. Έχει γίνει αναπόσπαστο μέρος της σύγχρονης κοινωνίας, με εφαρμογές σχεδόν σε κάθε κλάδο, από την υγειονομική περίθαλψη και τα οικονομικά μέχρι την ψυχαγωγία και τα μέσα κοινωνικής δικτύωσης. Σε αυτή την παρουσίαση, θα γίνει εισαγωγή στα βασικά στοιχεία των υπολογιστών και τον αντίκτυπό τους στην καθημερινή μας ζωή.</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AE92B5F-36F4-40A4-ADE6-786A05ED5592}" type="slidenum">
              <a:rPr lang="es-ES" smtClean="0"/>
              <a:t>3</a:t>
            </a:fld>
            <a:endParaRPr lang="es-ES"/>
          </a:p>
        </p:txBody>
      </p:sp>
    </p:spTree>
    <p:extLst>
      <p:ext uri="{BB962C8B-B14F-4D97-AF65-F5344CB8AC3E}">
        <p14:creationId xmlns:p14="http://schemas.microsoft.com/office/powerpoint/2010/main" val="930077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Οι υπολογιστές αποτελούν αναπόσπαστο μέρος της καθημερινότητάς μας στον σύγχρονο κόσμο. Οι επικοινωνίες, η ψυχαγωγία, η εκπαίδευση και η εργασία βασίζονται σε ηλεκτρονικές συσκευές και συστήματα υπολογιστών. Για παράδειγμα, χρησιμοποιούμε email και κοινωνικά δίκτυα για επικοινωνία, βιντεοπαιχνίδια και μουσική για ψυχαγωγία, διαδικτυακή μάθηση και έρευνα για εκπαίδευση και λογισμικό γραφείου για εργασία. Αυτές οι συσκευές και συστήματα κάνουν τη ζωή μας πιο εύκολη και ΠΙΟ αποτελεσματική.</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AB1E21F7-6524-48AC-9388-63A182A75727}" type="slidenum">
              <a:rPr lang="es-ES" smtClean="0"/>
              <a:t>4</a:t>
            </a:fld>
            <a:endParaRPr lang="es-ES"/>
          </a:p>
        </p:txBody>
      </p:sp>
    </p:spTree>
    <p:extLst>
      <p:ext uri="{BB962C8B-B14F-4D97-AF65-F5344CB8AC3E}">
        <p14:creationId xmlns:p14="http://schemas.microsoft.com/office/powerpoint/2010/main" val="2333213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Οι υπολογιστές αποτελούνται από υλικό και λογισμικό. Τα στοιχεία υλικού περιλαμβάνουν τον επεξεργαστή, την οθόνη, το πληκτρολόγιο, το ποντίκι και τον σκληρό δίσκο. Τα στοιχεία λογισμικού περιλαμβάνουν λειτουργικά συστήματα και εφαρμογές που επιτρέπουν τη λειτουργία του υλικού.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AE92B5F-36F4-40A4-ADE6-786A05ED5592}" type="slidenum">
              <a:rPr lang="es-ES" smtClean="0"/>
              <a:t>6</a:t>
            </a:fld>
            <a:endParaRPr lang="es-ES"/>
          </a:p>
        </p:txBody>
      </p:sp>
    </p:spTree>
    <p:extLst>
      <p:ext uri="{BB962C8B-B14F-4D97-AF65-F5344CB8AC3E}">
        <p14:creationId xmlns:p14="http://schemas.microsoft.com/office/powerpoint/2010/main" val="50627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Η ενεργοποίηση και απενεργοποίηση του υπολογιστή σας είναι μια απλή διαδικασία. Όταν είστε έτοιμοι να ξεκινήσετε να χρησιμοποιείτε τον υπολογιστή σας, πατήστε το κουμπί λειτουργίας που βρίσκεται στο μπροστινό ή στο πλάι του υπολογιστή σας. Όταν ολοκληρώσετε τη χρήση του υπολογιστή σας, θα πρέπει πάντα να τον απενεργοποιείτε σωστά για να αποφύγετε την απώλεια δεδομένων ή άλλα προβλήματα με την λειτουργία του υπολογιστή. Για να τερματίσετε τη λειτουργία του υπολογιστή σας, κάντε κλικ στο μενού Έναρξη που βρίσκεται στην κάτω αριστερή γωνία της οθόνης. Στη συνέχεια, κάντε κλικ στην επιλογή Τερματισμός. Ο υπολογιστής σας θα κλείσει και θα απενεργοποιηθεί με ασφάλεια.</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AE92B5F-36F4-40A4-ADE6-786A05ED5592}" type="slidenum">
              <a:rPr lang="es-ES" smtClean="0"/>
              <a:t>7</a:t>
            </a:fld>
            <a:endParaRPr lang="es-ES"/>
          </a:p>
        </p:txBody>
      </p:sp>
    </p:spTree>
    <p:extLst>
      <p:ext uri="{BB962C8B-B14F-4D97-AF65-F5344CB8AC3E}">
        <p14:creationId xmlns:p14="http://schemas.microsoft.com/office/powerpoint/2010/main" val="2639115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Το ποντίκι είναι ένα απαραίτητο εργαλείο στους υπολογιστές και χρησιμοποιείται για την αλληλεπίδραση με το γραφικό περιβάλλον του υπολογιστή. Αποτελείται από το αριστερό και το δεξί κουμπί και τον τροχό κύλισης. Το αριστερό κουμπί χρησιμοποιείται κυρίως για την επιλογή στοιχείων στην οθόνη, ενώ το δεξί κουμπί χρησιμοποιείται για το άνοιγμα των πρόσθετων επιλογών. Ο τροχός κύλισης χρησιμοποιείται για κύλιση σε έγγραφα ή ιστοσελίδες.</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AE92B5F-36F4-40A4-ADE6-786A05ED5592}" type="slidenum">
              <a:rPr lang="es-ES" smtClean="0"/>
              <a:t>8</a:t>
            </a:fld>
            <a:endParaRPr lang="es-ES"/>
          </a:p>
        </p:txBody>
      </p:sp>
    </p:spTree>
    <p:extLst>
      <p:ext uri="{BB962C8B-B14F-4D97-AF65-F5344CB8AC3E}">
        <p14:creationId xmlns:p14="http://schemas.microsoft.com/office/powerpoint/2010/main" val="96429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Το ποντίκι είναι ένα απαραίτητο εργαλείο στους υπολογιστές και χρησιμοποιείται για την αλληλεπίδραση με το γραφικό περιβάλλον του υπολογιστή. Αποτελείται από το αριστερό και το δεξί κουμπί και τον τροχό κύλισης. Το αριστερό κουμπί χρησιμοποιείται κυρίως για την επιλογή στοιχείων στην οθόνη, ενώ το δεξί κουμπί χρησιμοποιείται για το άνοιγμα των πρόσθετων επιλογών. Ο τροχός κύλισης χρησιμοποιείται για κύλιση σε έγγραφα ή ιστοσελίδες.</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AE92B5F-36F4-40A4-ADE6-786A05ED5592}" type="slidenum">
              <a:rPr lang="es-ES" smtClean="0"/>
              <a:t>9</a:t>
            </a:fld>
            <a:endParaRPr lang="es-ES"/>
          </a:p>
        </p:txBody>
      </p:sp>
    </p:spTree>
    <p:extLst>
      <p:ext uri="{BB962C8B-B14F-4D97-AF65-F5344CB8AC3E}">
        <p14:creationId xmlns:p14="http://schemas.microsoft.com/office/powerpoint/2010/main" val="1026269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kern="1200" dirty="0" smtClean="0">
                <a:solidFill>
                  <a:schemeClr val="tx1"/>
                </a:solidFill>
                <a:effectLst/>
                <a:latin typeface="+mn-lt"/>
                <a:ea typeface="+mn-ea"/>
                <a:cs typeface="+mn-cs"/>
              </a:rPr>
              <a:t>Το πληκτρολόγιο είναι μια σημαντική συσκευή εισόδου για έναν υπολογιστή. Μας δίνει τη δυνατότητα να εισάγουμε κείμενο σε επεξεργαστές κειμένου, email και προγράμματα περιήγησης ιστού. Τα αλφαριθμητικά πλήκτρα περιλαμβάνουν τα γράμματα και τους αριθμούς, ενώ τα πλήκτρα ειδικών λειτουργιών παρέχουν συντομεύσεις σε συγκεκριμένες λειτουργίες. Το αριθμητικό πληκτρολόγιο βρίσκεται συνήθως στη δεξιά πλευρά του πληκτρολογίου και βοηθά στη γρήγορη εισαγωγή αριθμών. Τα πλήκτρα βέλους, τα πλήκτρα λειτουργιών και τα πλήκτρα ελέγχου έχουν ειδικές λειτουργίες που διαφέρουν ανάλογα με το πρόγραμμα που χρησιμοποιείται.</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10</a:t>
            </a:fld>
            <a:endParaRPr lang="es-ES"/>
          </a:p>
        </p:txBody>
      </p:sp>
    </p:spTree>
    <p:extLst>
      <p:ext uri="{BB962C8B-B14F-4D97-AF65-F5344CB8AC3E}">
        <p14:creationId xmlns:p14="http://schemas.microsoft.com/office/powerpoint/2010/main" val="2666166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DBE423-BAF2-EAB7-3874-5EFBC8F8AF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65775C1-B5E5-2240-FBCB-2306CF1FC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8E9D14-188F-B5E7-CC4C-22B93A78A36E}"/>
              </a:ext>
            </a:extLst>
          </p:cNvPr>
          <p:cNvSpPr>
            <a:spLocks noGrp="1"/>
          </p:cNvSpPr>
          <p:nvPr>
            <p:ph type="dt" sz="half" idx="10"/>
          </p:nvPr>
        </p:nvSpPr>
        <p:spPr/>
        <p:txBody>
          <a:bodyPr/>
          <a:lstStyle/>
          <a:p>
            <a:fld id="{43D27108-5933-47FB-991E-103D329265E6}" type="datetimeFigureOut">
              <a:rPr lang="es-ES" smtClean="0"/>
              <a:t>18/11/2024</a:t>
            </a:fld>
            <a:endParaRPr lang="es-ES"/>
          </a:p>
        </p:txBody>
      </p:sp>
      <p:sp>
        <p:nvSpPr>
          <p:cNvPr id="5" name="Marcador de pie de página 4">
            <a:extLst>
              <a:ext uri="{FF2B5EF4-FFF2-40B4-BE49-F238E27FC236}">
                <a16:creationId xmlns:a16="http://schemas.microsoft.com/office/drawing/2014/main" id="{C9489FF6-9597-C550-2E5D-78940C4BEF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D8B896-1BBC-9747-7427-D6C8D000B44D}"/>
              </a:ext>
            </a:extLst>
          </p:cNvPr>
          <p:cNvSpPr>
            <a:spLocks noGrp="1"/>
          </p:cNvSpPr>
          <p:nvPr>
            <p:ph type="sldNum" sz="quarter" idx="12"/>
          </p:nvPr>
        </p:nvSpPr>
        <p:spPr/>
        <p:txBody>
          <a:bodyPr/>
          <a:lstStyle/>
          <a:p>
            <a:fld id="{1C9AEB44-6685-40E1-8B9A-BBE6BEF1CF2F}" type="slidenum">
              <a:rPr lang="es-ES" smtClean="0"/>
              <a:t>‹#›</a:t>
            </a:fld>
            <a:endParaRPr lang="es-ES"/>
          </a:p>
        </p:txBody>
      </p:sp>
    </p:spTree>
    <p:extLst>
      <p:ext uri="{BB962C8B-B14F-4D97-AF65-F5344CB8AC3E}">
        <p14:creationId xmlns:p14="http://schemas.microsoft.com/office/powerpoint/2010/main" val="3927735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0F1C38-33ED-5B71-795B-78FC6326E4B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AB7C664-C52F-7296-FBD2-5F35C514239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F3E996-5293-EAA8-8C43-33CCD09B172D}"/>
              </a:ext>
            </a:extLst>
          </p:cNvPr>
          <p:cNvSpPr>
            <a:spLocks noGrp="1"/>
          </p:cNvSpPr>
          <p:nvPr>
            <p:ph type="dt" sz="half" idx="10"/>
          </p:nvPr>
        </p:nvSpPr>
        <p:spPr/>
        <p:txBody>
          <a:bodyPr/>
          <a:lstStyle/>
          <a:p>
            <a:fld id="{43D27108-5933-47FB-991E-103D329265E6}" type="datetimeFigureOut">
              <a:rPr lang="es-ES" smtClean="0"/>
              <a:t>18/11/2024</a:t>
            </a:fld>
            <a:endParaRPr lang="es-ES"/>
          </a:p>
        </p:txBody>
      </p:sp>
      <p:sp>
        <p:nvSpPr>
          <p:cNvPr id="5" name="Marcador de pie de página 4">
            <a:extLst>
              <a:ext uri="{FF2B5EF4-FFF2-40B4-BE49-F238E27FC236}">
                <a16:creationId xmlns:a16="http://schemas.microsoft.com/office/drawing/2014/main" id="{E46D3937-A934-B9D9-7AAE-AB669BE09F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8061E4-F538-218E-C8D9-354D0E02A3A2}"/>
              </a:ext>
            </a:extLst>
          </p:cNvPr>
          <p:cNvSpPr>
            <a:spLocks noGrp="1"/>
          </p:cNvSpPr>
          <p:nvPr>
            <p:ph type="sldNum" sz="quarter" idx="12"/>
          </p:nvPr>
        </p:nvSpPr>
        <p:spPr/>
        <p:txBody>
          <a:bodyPr/>
          <a:lstStyle/>
          <a:p>
            <a:fld id="{1C9AEB44-6685-40E1-8B9A-BBE6BEF1CF2F}" type="slidenum">
              <a:rPr lang="es-ES" smtClean="0"/>
              <a:t>‹#›</a:t>
            </a:fld>
            <a:endParaRPr lang="es-ES"/>
          </a:p>
        </p:txBody>
      </p:sp>
    </p:spTree>
    <p:extLst>
      <p:ext uri="{BB962C8B-B14F-4D97-AF65-F5344CB8AC3E}">
        <p14:creationId xmlns:p14="http://schemas.microsoft.com/office/powerpoint/2010/main" val="251681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5E11577-26A3-CAD6-AB85-9DB8E58FCE9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F0E00E-502D-9A93-5CF4-B4704F909E9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DCB3E9E-BE0A-551A-4FD3-F59820A19FC9}"/>
              </a:ext>
            </a:extLst>
          </p:cNvPr>
          <p:cNvSpPr>
            <a:spLocks noGrp="1"/>
          </p:cNvSpPr>
          <p:nvPr>
            <p:ph type="dt" sz="half" idx="10"/>
          </p:nvPr>
        </p:nvSpPr>
        <p:spPr/>
        <p:txBody>
          <a:bodyPr/>
          <a:lstStyle/>
          <a:p>
            <a:fld id="{43D27108-5933-47FB-991E-103D329265E6}" type="datetimeFigureOut">
              <a:rPr lang="es-ES" smtClean="0"/>
              <a:t>18/11/2024</a:t>
            </a:fld>
            <a:endParaRPr lang="es-ES"/>
          </a:p>
        </p:txBody>
      </p:sp>
      <p:sp>
        <p:nvSpPr>
          <p:cNvPr id="5" name="Marcador de pie de página 4">
            <a:extLst>
              <a:ext uri="{FF2B5EF4-FFF2-40B4-BE49-F238E27FC236}">
                <a16:creationId xmlns:a16="http://schemas.microsoft.com/office/drawing/2014/main" id="{78F7D751-A3AB-E33C-BDB1-0A7E5472A57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1DF3B9-88A8-0BA9-31DF-A96D403768F3}"/>
              </a:ext>
            </a:extLst>
          </p:cNvPr>
          <p:cNvSpPr>
            <a:spLocks noGrp="1"/>
          </p:cNvSpPr>
          <p:nvPr>
            <p:ph type="sldNum" sz="quarter" idx="12"/>
          </p:nvPr>
        </p:nvSpPr>
        <p:spPr/>
        <p:txBody>
          <a:bodyPr/>
          <a:lstStyle/>
          <a:p>
            <a:fld id="{1C9AEB44-6685-40E1-8B9A-BBE6BEF1CF2F}" type="slidenum">
              <a:rPr lang="es-ES" smtClean="0"/>
              <a:t>‹#›</a:t>
            </a:fld>
            <a:endParaRPr lang="es-ES"/>
          </a:p>
        </p:txBody>
      </p:sp>
    </p:spTree>
    <p:extLst>
      <p:ext uri="{BB962C8B-B14F-4D97-AF65-F5344CB8AC3E}">
        <p14:creationId xmlns:p14="http://schemas.microsoft.com/office/powerpoint/2010/main" val="3526365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92EB78-B207-D1D4-A99A-8C3D8467014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C85503F-433A-09DA-9807-07DBD29E61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52DACD-E67F-AE23-EF88-227A9434E4AE}"/>
              </a:ext>
            </a:extLst>
          </p:cNvPr>
          <p:cNvSpPr>
            <a:spLocks noGrp="1"/>
          </p:cNvSpPr>
          <p:nvPr>
            <p:ph type="dt" sz="half" idx="10"/>
          </p:nvPr>
        </p:nvSpPr>
        <p:spPr/>
        <p:txBody>
          <a:bodyPr/>
          <a:lstStyle/>
          <a:p>
            <a:fld id="{43D27108-5933-47FB-991E-103D329265E6}" type="datetimeFigureOut">
              <a:rPr lang="es-ES" smtClean="0"/>
              <a:t>18/11/2024</a:t>
            </a:fld>
            <a:endParaRPr lang="es-ES"/>
          </a:p>
        </p:txBody>
      </p:sp>
      <p:sp>
        <p:nvSpPr>
          <p:cNvPr id="5" name="Marcador de pie de página 4">
            <a:extLst>
              <a:ext uri="{FF2B5EF4-FFF2-40B4-BE49-F238E27FC236}">
                <a16:creationId xmlns:a16="http://schemas.microsoft.com/office/drawing/2014/main" id="{EA7338B7-B887-BFEE-881A-1BD6BF6C44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58BC24-79CB-5B17-28F6-3F83B762C7A9}"/>
              </a:ext>
            </a:extLst>
          </p:cNvPr>
          <p:cNvSpPr>
            <a:spLocks noGrp="1"/>
          </p:cNvSpPr>
          <p:nvPr>
            <p:ph type="sldNum" sz="quarter" idx="12"/>
          </p:nvPr>
        </p:nvSpPr>
        <p:spPr/>
        <p:txBody>
          <a:bodyPr/>
          <a:lstStyle/>
          <a:p>
            <a:fld id="{1C9AEB44-6685-40E1-8B9A-BBE6BEF1CF2F}" type="slidenum">
              <a:rPr lang="es-ES" smtClean="0"/>
              <a:t>‹#›</a:t>
            </a:fld>
            <a:endParaRPr lang="es-ES"/>
          </a:p>
        </p:txBody>
      </p:sp>
    </p:spTree>
    <p:extLst>
      <p:ext uri="{BB962C8B-B14F-4D97-AF65-F5344CB8AC3E}">
        <p14:creationId xmlns:p14="http://schemas.microsoft.com/office/powerpoint/2010/main" val="1453978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C6B5CC-976D-DB92-C3F7-5D128E99AB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679C8A2-36D8-B506-B9AA-D0A8FDF010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5EC5B33-9243-7699-9799-AC2E1786CC97}"/>
              </a:ext>
            </a:extLst>
          </p:cNvPr>
          <p:cNvSpPr>
            <a:spLocks noGrp="1"/>
          </p:cNvSpPr>
          <p:nvPr>
            <p:ph type="dt" sz="half" idx="10"/>
          </p:nvPr>
        </p:nvSpPr>
        <p:spPr/>
        <p:txBody>
          <a:bodyPr/>
          <a:lstStyle/>
          <a:p>
            <a:fld id="{43D27108-5933-47FB-991E-103D329265E6}" type="datetimeFigureOut">
              <a:rPr lang="es-ES" smtClean="0"/>
              <a:t>18/11/2024</a:t>
            </a:fld>
            <a:endParaRPr lang="es-ES"/>
          </a:p>
        </p:txBody>
      </p:sp>
      <p:sp>
        <p:nvSpPr>
          <p:cNvPr id="5" name="Marcador de pie de página 4">
            <a:extLst>
              <a:ext uri="{FF2B5EF4-FFF2-40B4-BE49-F238E27FC236}">
                <a16:creationId xmlns:a16="http://schemas.microsoft.com/office/drawing/2014/main" id="{F66911B5-5653-EE7F-1244-758A08058C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665235-9106-6F59-FB73-A8DD9B6A7058}"/>
              </a:ext>
            </a:extLst>
          </p:cNvPr>
          <p:cNvSpPr>
            <a:spLocks noGrp="1"/>
          </p:cNvSpPr>
          <p:nvPr>
            <p:ph type="sldNum" sz="quarter" idx="12"/>
          </p:nvPr>
        </p:nvSpPr>
        <p:spPr/>
        <p:txBody>
          <a:bodyPr/>
          <a:lstStyle/>
          <a:p>
            <a:fld id="{1C9AEB44-6685-40E1-8B9A-BBE6BEF1CF2F}" type="slidenum">
              <a:rPr lang="es-ES" smtClean="0"/>
              <a:t>‹#›</a:t>
            </a:fld>
            <a:endParaRPr lang="es-ES"/>
          </a:p>
        </p:txBody>
      </p:sp>
    </p:spTree>
    <p:extLst>
      <p:ext uri="{BB962C8B-B14F-4D97-AF65-F5344CB8AC3E}">
        <p14:creationId xmlns:p14="http://schemas.microsoft.com/office/powerpoint/2010/main" val="1836992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5E0AD-41AA-060F-347E-BA6EB1C72DB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D4FC3A8-D1EC-CC2E-1E21-B245994D544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C3A518-D57C-7938-C9BA-9EF4ED7DDBC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6EBD93-CFC7-5005-6AC1-5A75AE9D90F3}"/>
              </a:ext>
            </a:extLst>
          </p:cNvPr>
          <p:cNvSpPr>
            <a:spLocks noGrp="1"/>
          </p:cNvSpPr>
          <p:nvPr>
            <p:ph type="dt" sz="half" idx="10"/>
          </p:nvPr>
        </p:nvSpPr>
        <p:spPr/>
        <p:txBody>
          <a:bodyPr/>
          <a:lstStyle/>
          <a:p>
            <a:fld id="{43D27108-5933-47FB-991E-103D329265E6}" type="datetimeFigureOut">
              <a:rPr lang="es-ES" smtClean="0"/>
              <a:t>18/11/2024</a:t>
            </a:fld>
            <a:endParaRPr lang="es-ES"/>
          </a:p>
        </p:txBody>
      </p:sp>
      <p:sp>
        <p:nvSpPr>
          <p:cNvPr id="6" name="Marcador de pie de página 5">
            <a:extLst>
              <a:ext uri="{FF2B5EF4-FFF2-40B4-BE49-F238E27FC236}">
                <a16:creationId xmlns:a16="http://schemas.microsoft.com/office/drawing/2014/main" id="{E9D09712-68E5-0DF7-B0F1-FA80CF3E213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B14BF92-906E-B32A-1412-7D073F91415C}"/>
              </a:ext>
            </a:extLst>
          </p:cNvPr>
          <p:cNvSpPr>
            <a:spLocks noGrp="1"/>
          </p:cNvSpPr>
          <p:nvPr>
            <p:ph type="sldNum" sz="quarter" idx="12"/>
          </p:nvPr>
        </p:nvSpPr>
        <p:spPr/>
        <p:txBody>
          <a:bodyPr/>
          <a:lstStyle/>
          <a:p>
            <a:fld id="{1C9AEB44-6685-40E1-8B9A-BBE6BEF1CF2F}" type="slidenum">
              <a:rPr lang="es-ES" smtClean="0"/>
              <a:t>‹#›</a:t>
            </a:fld>
            <a:endParaRPr lang="es-ES"/>
          </a:p>
        </p:txBody>
      </p:sp>
    </p:spTree>
    <p:extLst>
      <p:ext uri="{BB962C8B-B14F-4D97-AF65-F5344CB8AC3E}">
        <p14:creationId xmlns:p14="http://schemas.microsoft.com/office/powerpoint/2010/main" val="4288791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F9B28B-C40E-3EA6-14E4-91C27EC8F1F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F50BE9-0035-2796-BDDC-4DEAA29940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C28B7F7-0A29-45F8-0B0D-A2605BA1AA3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DE2542B-93AC-CD00-CDB4-FAB6F2DAF5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AA406A5-0AB5-DB22-FE44-B8A8D226392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4C79852-335A-A2B0-0D25-663F48FC9281}"/>
              </a:ext>
            </a:extLst>
          </p:cNvPr>
          <p:cNvSpPr>
            <a:spLocks noGrp="1"/>
          </p:cNvSpPr>
          <p:nvPr>
            <p:ph type="dt" sz="half" idx="10"/>
          </p:nvPr>
        </p:nvSpPr>
        <p:spPr/>
        <p:txBody>
          <a:bodyPr/>
          <a:lstStyle/>
          <a:p>
            <a:fld id="{43D27108-5933-47FB-991E-103D329265E6}" type="datetimeFigureOut">
              <a:rPr lang="es-ES" smtClean="0"/>
              <a:t>18/11/2024</a:t>
            </a:fld>
            <a:endParaRPr lang="es-ES"/>
          </a:p>
        </p:txBody>
      </p:sp>
      <p:sp>
        <p:nvSpPr>
          <p:cNvPr id="8" name="Marcador de pie de página 7">
            <a:extLst>
              <a:ext uri="{FF2B5EF4-FFF2-40B4-BE49-F238E27FC236}">
                <a16:creationId xmlns:a16="http://schemas.microsoft.com/office/drawing/2014/main" id="{2F1D0EA3-2AC8-C009-A6BA-CABD9B74458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DCA15C8-28E6-F67C-161F-1813D61967EA}"/>
              </a:ext>
            </a:extLst>
          </p:cNvPr>
          <p:cNvSpPr>
            <a:spLocks noGrp="1"/>
          </p:cNvSpPr>
          <p:nvPr>
            <p:ph type="sldNum" sz="quarter" idx="12"/>
          </p:nvPr>
        </p:nvSpPr>
        <p:spPr/>
        <p:txBody>
          <a:bodyPr/>
          <a:lstStyle/>
          <a:p>
            <a:fld id="{1C9AEB44-6685-40E1-8B9A-BBE6BEF1CF2F}" type="slidenum">
              <a:rPr lang="es-ES" smtClean="0"/>
              <a:t>‹#›</a:t>
            </a:fld>
            <a:endParaRPr lang="es-ES"/>
          </a:p>
        </p:txBody>
      </p:sp>
    </p:spTree>
    <p:extLst>
      <p:ext uri="{BB962C8B-B14F-4D97-AF65-F5344CB8AC3E}">
        <p14:creationId xmlns:p14="http://schemas.microsoft.com/office/powerpoint/2010/main" val="2030792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F2D39-078D-F885-45BB-19238920E2F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168559F-40AF-B100-558F-7C1FB70C15E6}"/>
              </a:ext>
            </a:extLst>
          </p:cNvPr>
          <p:cNvSpPr>
            <a:spLocks noGrp="1"/>
          </p:cNvSpPr>
          <p:nvPr>
            <p:ph type="dt" sz="half" idx="10"/>
          </p:nvPr>
        </p:nvSpPr>
        <p:spPr/>
        <p:txBody>
          <a:bodyPr/>
          <a:lstStyle/>
          <a:p>
            <a:fld id="{43D27108-5933-47FB-991E-103D329265E6}" type="datetimeFigureOut">
              <a:rPr lang="es-ES" smtClean="0"/>
              <a:t>18/11/2024</a:t>
            </a:fld>
            <a:endParaRPr lang="es-ES"/>
          </a:p>
        </p:txBody>
      </p:sp>
      <p:sp>
        <p:nvSpPr>
          <p:cNvPr id="4" name="Marcador de pie de página 3">
            <a:extLst>
              <a:ext uri="{FF2B5EF4-FFF2-40B4-BE49-F238E27FC236}">
                <a16:creationId xmlns:a16="http://schemas.microsoft.com/office/drawing/2014/main" id="{4E9328B6-051F-6AEA-1B19-D0ADC30AA26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AA38713-5AA5-D2FA-7C24-C8C0C0C144E0}"/>
              </a:ext>
            </a:extLst>
          </p:cNvPr>
          <p:cNvSpPr>
            <a:spLocks noGrp="1"/>
          </p:cNvSpPr>
          <p:nvPr>
            <p:ph type="sldNum" sz="quarter" idx="12"/>
          </p:nvPr>
        </p:nvSpPr>
        <p:spPr/>
        <p:txBody>
          <a:bodyPr/>
          <a:lstStyle/>
          <a:p>
            <a:fld id="{1C9AEB44-6685-40E1-8B9A-BBE6BEF1CF2F}" type="slidenum">
              <a:rPr lang="es-ES" smtClean="0"/>
              <a:t>‹#›</a:t>
            </a:fld>
            <a:endParaRPr lang="es-ES"/>
          </a:p>
        </p:txBody>
      </p:sp>
    </p:spTree>
    <p:extLst>
      <p:ext uri="{BB962C8B-B14F-4D97-AF65-F5344CB8AC3E}">
        <p14:creationId xmlns:p14="http://schemas.microsoft.com/office/powerpoint/2010/main" val="868019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137DD28-0A3B-E763-7390-0EB3F286170A}"/>
              </a:ext>
            </a:extLst>
          </p:cNvPr>
          <p:cNvSpPr>
            <a:spLocks noGrp="1"/>
          </p:cNvSpPr>
          <p:nvPr>
            <p:ph type="dt" sz="half" idx="10"/>
          </p:nvPr>
        </p:nvSpPr>
        <p:spPr/>
        <p:txBody>
          <a:bodyPr/>
          <a:lstStyle/>
          <a:p>
            <a:fld id="{43D27108-5933-47FB-991E-103D329265E6}" type="datetimeFigureOut">
              <a:rPr lang="es-ES" smtClean="0"/>
              <a:t>18/11/2024</a:t>
            </a:fld>
            <a:endParaRPr lang="es-ES"/>
          </a:p>
        </p:txBody>
      </p:sp>
      <p:sp>
        <p:nvSpPr>
          <p:cNvPr id="3" name="Marcador de pie de página 2">
            <a:extLst>
              <a:ext uri="{FF2B5EF4-FFF2-40B4-BE49-F238E27FC236}">
                <a16:creationId xmlns:a16="http://schemas.microsoft.com/office/drawing/2014/main" id="{87340BC4-92D8-187B-EFE7-9DE55E84227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18298CB-CE4D-02A1-936D-4F4E8D93A960}"/>
              </a:ext>
            </a:extLst>
          </p:cNvPr>
          <p:cNvSpPr>
            <a:spLocks noGrp="1"/>
          </p:cNvSpPr>
          <p:nvPr>
            <p:ph type="sldNum" sz="quarter" idx="12"/>
          </p:nvPr>
        </p:nvSpPr>
        <p:spPr/>
        <p:txBody>
          <a:bodyPr/>
          <a:lstStyle/>
          <a:p>
            <a:fld id="{1C9AEB44-6685-40E1-8B9A-BBE6BEF1CF2F}" type="slidenum">
              <a:rPr lang="es-ES" smtClean="0"/>
              <a:t>‹#›</a:t>
            </a:fld>
            <a:endParaRPr lang="es-ES"/>
          </a:p>
        </p:txBody>
      </p:sp>
    </p:spTree>
    <p:extLst>
      <p:ext uri="{BB962C8B-B14F-4D97-AF65-F5344CB8AC3E}">
        <p14:creationId xmlns:p14="http://schemas.microsoft.com/office/powerpoint/2010/main" val="565270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10EF35-0394-EAFC-61DE-671639715BE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D551FE1-7F08-AAFF-491A-1760E3A97C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E246F54-F558-5AD6-D25F-7FC3A259A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D838AA5-8A7F-BB40-9D28-E850EE66B532}"/>
              </a:ext>
            </a:extLst>
          </p:cNvPr>
          <p:cNvSpPr>
            <a:spLocks noGrp="1"/>
          </p:cNvSpPr>
          <p:nvPr>
            <p:ph type="dt" sz="half" idx="10"/>
          </p:nvPr>
        </p:nvSpPr>
        <p:spPr/>
        <p:txBody>
          <a:bodyPr/>
          <a:lstStyle/>
          <a:p>
            <a:fld id="{43D27108-5933-47FB-991E-103D329265E6}" type="datetimeFigureOut">
              <a:rPr lang="es-ES" smtClean="0"/>
              <a:t>18/11/2024</a:t>
            </a:fld>
            <a:endParaRPr lang="es-ES"/>
          </a:p>
        </p:txBody>
      </p:sp>
      <p:sp>
        <p:nvSpPr>
          <p:cNvPr id="6" name="Marcador de pie de página 5">
            <a:extLst>
              <a:ext uri="{FF2B5EF4-FFF2-40B4-BE49-F238E27FC236}">
                <a16:creationId xmlns:a16="http://schemas.microsoft.com/office/drawing/2014/main" id="{E108D4A7-E90B-CF4C-C5B1-9BF7E84BA8F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80F200B-A848-B111-DDB9-2150D801D6BE}"/>
              </a:ext>
            </a:extLst>
          </p:cNvPr>
          <p:cNvSpPr>
            <a:spLocks noGrp="1"/>
          </p:cNvSpPr>
          <p:nvPr>
            <p:ph type="sldNum" sz="quarter" idx="12"/>
          </p:nvPr>
        </p:nvSpPr>
        <p:spPr/>
        <p:txBody>
          <a:bodyPr/>
          <a:lstStyle/>
          <a:p>
            <a:fld id="{1C9AEB44-6685-40E1-8B9A-BBE6BEF1CF2F}" type="slidenum">
              <a:rPr lang="es-ES" smtClean="0"/>
              <a:t>‹#›</a:t>
            </a:fld>
            <a:endParaRPr lang="es-ES"/>
          </a:p>
        </p:txBody>
      </p:sp>
    </p:spTree>
    <p:extLst>
      <p:ext uri="{BB962C8B-B14F-4D97-AF65-F5344CB8AC3E}">
        <p14:creationId xmlns:p14="http://schemas.microsoft.com/office/powerpoint/2010/main" val="1164235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0C14CD-2FC5-C09F-F9E6-8AD8174105E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63B9370-3383-C0AA-8F0E-65EBF2912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1C9D8CC-1606-7966-8C87-4A3E290DC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EB8A5E-790D-486F-C687-7D4CC63C285B}"/>
              </a:ext>
            </a:extLst>
          </p:cNvPr>
          <p:cNvSpPr>
            <a:spLocks noGrp="1"/>
          </p:cNvSpPr>
          <p:nvPr>
            <p:ph type="dt" sz="half" idx="10"/>
          </p:nvPr>
        </p:nvSpPr>
        <p:spPr/>
        <p:txBody>
          <a:bodyPr/>
          <a:lstStyle/>
          <a:p>
            <a:fld id="{43D27108-5933-47FB-991E-103D329265E6}" type="datetimeFigureOut">
              <a:rPr lang="es-ES" smtClean="0"/>
              <a:t>18/11/2024</a:t>
            </a:fld>
            <a:endParaRPr lang="es-ES"/>
          </a:p>
        </p:txBody>
      </p:sp>
      <p:sp>
        <p:nvSpPr>
          <p:cNvPr id="6" name="Marcador de pie de página 5">
            <a:extLst>
              <a:ext uri="{FF2B5EF4-FFF2-40B4-BE49-F238E27FC236}">
                <a16:creationId xmlns:a16="http://schemas.microsoft.com/office/drawing/2014/main" id="{296433EC-8179-730A-CB54-451840D3600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4AF5860-9BFB-6A30-A652-1B4721F04DB0}"/>
              </a:ext>
            </a:extLst>
          </p:cNvPr>
          <p:cNvSpPr>
            <a:spLocks noGrp="1"/>
          </p:cNvSpPr>
          <p:nvPr>
            <p:ph type="sldNum" sz="quarter" idx="12"/>
          </p:nvPr>
        </p:nvSpPr>
        <p:spPr/>
        <p:txBody>
          <a:bodyPr/>
          <a:lstStyle/>
          <a:p>
            <a:fld id="{1C9AEB44-6685-40E1-8B9A-BBE6BEF1CF2F}" type="slidenum">
              <a:rPr lang="es-ES" smtClean="0"/>
              <a:t>‹#›</a:t>
            </a:fld>
            <a:endParaRPr lang="es-ES"/>
          </a:p>
        </p:txBody>
      </p:sp>
    </p:spTree>
    <p:extLst>
      <p:ext uri="{BB962C8B-B14F-4D97-AF65-F5344CB8AC3E}">
        <p14:creationId xmlns:p14="http://schemas.microsoft.com/office/powerpoint/2010/main" val="29406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7D76D4-31B2-0030-0B16-5926DA3820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8962503-1872-0346-D9FB-4A7386B572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98B6B4-02AC-AF18-8DD5-6C5C10548D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D27108-5933-47FB-991E-103D329265E6}" type="datetimeFigureOut">
              <a:rPr lang="es-ES" smtClean="0"/>
              <a:t>18/11/2024</a:t>
            </a:fld>
            <a:endParaRPr lang="es-ES"/>
          </a:p>
        </p:txBody>
      </p:sp>
      <p:sp>
        <p:nvSpPr>
          <p:cNvPr id="5" name="Marcador de pie de página 4">
            <a:extLst>
              <a:ext uri="{FF2B5EF4-FFF2-40B4-BE49-F238E27FC236}">
                <a16:creationId xmlns:a16="http://schemas.microsoft.com/office/drawing/2014/main" id="{87B4155D-8A6C-F5CD-008A-B6FDD765E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FABCEA9-1C5F-8865-FD26-BD82938B22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9AEB44-6685-40E1-8B9A-BBE6BEF1CF2F}" type="slidenum">
              <a:rPr lang="es-ES" smtClean="0"/>
              <a:t>‹#›</a:t>
            </a:fld>
            <a:endParaRPr lang="es-ES"/>
          </a:p>
        </p:txBody>
      </p:sp>
    </p:spTree>
    <p:extLst>
      <p:ext uri="{BB962C8B-B14F-4D97-AF65-F5344CB8AC3E}">
        <p14:creationId xmlns:p14="http://schemas.microsoft.com/office/powerpoint/2010/main" val="2336647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A9B6C6-A247-48A8-9A1C-1E36FA9456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E32A5F24-6E48-3B6E-B057-1A77AC806628}"/>
              </a:ext>
            </a:extLst>
          </p:cNvPr>
          <p:cNvSpPr>
            <a:spLocks noGrp="1"/>
          </p:cNvSpPr>
          <p:nvPr>
            <p:ph type="ctrTitle"/>
          </p:nvPr>
        </p:nvSpPr>
        <p:spPr>
          <a:xfrm>
            <a:off x="1301261" y="590062"/>
            <a:ext cx="5409655" cy="2838938"/>
          </a:xfrm>
        </p:spPr>
        <p:txBody>
          <a:bodyPr>
            <a:normAutofit/>
          </a:bodyPr>
          <a:lstStyle/>
          <a:p>
            <a:pPr algn="l"/>
            <a:r>
              <a:rPr lang="el-GR" sz="5600" dirty="0" smtClean="0">
                <a:solidFill>
                  <a:srgbClr val="FFFFFF"/>
                </a:solidFill>
              </a:rPr>
              <a:t>Εισαγωγή στη Πληροφορική</a:t>
            </a:r>
            <a:endParaRPr lang="es-ES" sz="5600" dirty="0">
              <a:solidFill>
                <a:srgbClr val="FFFFFF"/>
              </a:solidFill>
            </a:endParaRPr>
          </a:p>
        </p:txBody>
      </p:sp>
      <p:sp>
        <p:nvSpPr>
          <p:cNvPr id="3" name="Subtítulo 2">
            <a:extLst>
              <a:ext uri="{FF2B5EF4-FFF2-40B4-BE49-F238E27FC236}">
                <a16:creationId xmlns:a16="http://schemas.microsoft.com/office/drawing/2014/main" id="{2634FC6A-CFAE-8FE8-DB06-1F95A4832BB2}"/>
              </a:ext>
            </a:extLst>
          </p:cNvPr>
          <p:cNvSpPr>
            <a:spLocks noGrp="1"/>
          </p:cNvSpPr>
          <p:nvPr>
            <p:ph type="subTitle" idx="1"/>
          </p:nvPr>
        </p:nvSpPr>
        <p:spPr>
          <a:xfrm>
            <a:off x="5642044" y="4698614"/>
            <a:ext cx="5088650" cy="1198120"/>
          </a:xfrm>
        </p:spPr>
        <p:txBody>
          <a:bodyPr>
            <a:normAutofit/>
          </a:bodyPr>
          <a:lstStyle/>
          <a:p>
            <a:pPr algn="r"/>
            <a:r>
              <a:rPr lang="el-GR" sz="2000" dirty="0" smtClean="0">
                <a:solidFill>
                  <a:srgbClr val="FFFFFF"/>
                </a:solidFill>
              </a:rPr>
              <a:t>Ενότητα</a:t>
            </a:r>
            <a:r>
              <a:rPr lang="en-US" sz="2000" dirty="0" smtClean="0">
                <a:solidFill>
                  <a:srgbClr val="FFFFFF"/>
                </a:solidFill>
              </a:rPr>
              <a:t> </a:t>
            </a:r>
            <a:r>
              <a:rPr lang="en-US" sz="2000" dirty="0">
                <a:solidFill>
                  <a:srgbClr val="FFFFFF"/>
                </a:solidFill>
              </a:rPr>
              <a:t>1: </a:t>
            </a:r>
            <a:r>
              <a:rPr lang="el-GR" sz="2000" dirty="0" smtClean="0">
                <a:solidFill>
                  <a:srgbClr val="FFFFFF"/>
                </a:solidFill>
              </a:rPr>
              <a:t>Εισαγωγή στη Πληροφορική</a:t>
            </a:r>
            <a:endParaRPr lang="es-ES" sz="2000" dirty="0">
              <a:solidFill>
                <a:srgbClr val="FFFFFF"/>
              </a:solidFill>
            </a:endParaRPr>
          </a:p>
        </p:txBody>
      </p:sp>
      <p:sp>
        <p:nvSpPr>
          <p:cNvPr id="1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6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63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20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6" name="Straight Connector 15">
            <a:extLst>
              <a:ext uri="{FF2B5EF4-FFF2-40B4-BE49-F238E27FC236}">
                <a16:creationId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8742" y="6030686"/>
            <a:ext cx="609600" cy="609600"/>
          </a:xfrm>
          <a:prstGeom prst="rect">
            <a:avLst/>
          </a:prstGeom>
        </p:spPr>
      </p:pic>
    </p:spTree>
    <p:extLst>
      <p:ext uri="{BB962C8B-B14F-4D97-AF65-F5344CB8AC3E}">
        <p14:creationId xmlns:p14="http://schemas.microsoft.com/office/powerpoint/2010/main" val="3820858724"/>
      </p:ext>
    </p:extLst>
  </p:cSld>
  <p:clrMapOvr>
    <a:masterClrMapping/>
  </p:clrMapOvr>
  <mc:AlternateContent xmlns:mc="http://schemas.openxmlformats.org/markup-compatibility/2006" xmlns:p14="http://schemas.microsoft.com/office/powerpoint/2010/main">
    <mc:Choice Requires="p14">
      <p:transition p14:dur="10" advTm="6051"/>
    </mc:Choice>
    <mc:Fallback xmlns="">
      <p:transition advTm="605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Closeup of a keyboard">
            <a:extLst>
              <a:ext uri="{FF2B5EF4-FFF2-40B4-BE49-F238E27FC236}">
                <a16:creationId xmlns:a16="http://schemas.microsoft.com/office/drawing/2014/main" id="{EA4C3D2A-6A70-4923-9594-07F24FCA6FB7}"/>
              </a:ext>
            </a:extLst>
          </p:cNvPr>
          <p:cNvPicPr>
            <a:picLocks noGrp="1" noChangeAspect="1"/>
          </p:cNvPicPr>
          <p:nvPr>
            <p:ph sz="half" idx="1"/>
          </p:nvPr>
        </p:nvPicPr>
        <p:blipFill>
          <a:blip r:embed="rId5"/>
          <a:srcRect b="13128"/>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92555BE-B4E9-E3F9-5CDC-4B1718C81D9D}"/>
              </a:ext>
            </a:extLst>
          </p:cNvPr>
          <p:cNvSpPr>
            <a:spLocks noGrp="1"/>
          </p:cNvSpPr>
          <p:nvPr>
            <p:ph type="title"/>
          </p:nvPr>
        </p:nvSpPr>
        <p:spPr>
          <a:xfrm>
            <a:off x="1049451" y="1352492"/>
            <a:ext cx="4665540" cy="1143000"/>
          </a:xfrm>
        </p:spPr>
        <p:txBody>
          <a:bodyPr vert="horz" lIns="91440" tIns="45720" rIns="91440" bIns="45720" rtlCol="0" anchor="t">
            <a:normAutofit fontScale="90000"/>
          </a:bodyPr>
          <a:lstStyle/>
          <a:p>
            <a:pPr>
              <a:lnSpc>
                <a:spcPct val="100000"/>
              </a:lnSpc>
            </a:pPr>
            <a:r>
              <a:rPr lang="el-GR" sz="4000" b="1" dirty="0" smtClean="0"/>
              <a:t>Το Πληκτρολόγιο και η χρήση του.</a:t>
            </a:r>
            <a:endParaRPr lang="en-US" sz="4000" b="1" dirty="0"/>
          </a:p>
        </p:txBody>
      </p:sp>
      <p:sp>
        <p:nvSpPr>
          <p:cNvPr id="4" name="Marcador de contenido 3">
            <a:extLst>
              <a:ext uri="{FF2B5EF4-FFF2-40B4-BE49-F238E27FC236}">
                <a16:creationId xmlns:a16="http://schemas.microsoft.com/office/drawing/2014/main" id="{FDAACF5C-4252-8163-9473-5C97A6261334}"/>
              </a:ext>
            </a:extLst>
          </p:cNvPr>
          <p:cNvSpPr>
            <a:spLocks noGrp="1"/>
          </p:cNvSpPr>
          <p:nvPr>
            <p:ph sz="half" idx="2"/>
          </p:nvPr>
        </p:nvSpPr>
        <p:spPr>
          <a:xfrm>
            <a:off x="713232" y="2495492"/>
            <a:ext cx="5549465" cy="3713129"/>
          </a:xfrm>
        </p:spPr>
        <p:txBody>
          <a:bodyPr vert="horz" lIns="91440" tIns="45720" rIns="91440" bIns="45720" rtlCol="0">
            <a:normAutofit fontScale="92500" lnSpcReduction="20000"/>
          </a:bodyPr>
          <a:lstStyle/>
          <a:p>
            <a:pPr>
              <a:lnSpc>
                <a:spcPct val="110000"/>
              </a:lnSpc>
              <a:buSzPct val="87000"/>
            </a:pPr>
            <a:r>
              <a:rPr lang="el-GR" sz="1800" dirty="0" smtClean="0"/>
              <a:t>Εισαγωγή κειμένου στον υπολογιστή.</a:t>
            </a:r>
          </a:p>
          <a:p>
            <a:pPr>
              <a:lnSpc>
                <a:spcPct val="110000"/>
              </a:lnSpc>
              <a:buSzPct val="87000"/>
            </a:pPr>
            <a:r>
              <a:rPr lang="el-GR" sz="1800" dirty="0" smtClean="0"/>
              <a:t>Πληκτρολόγηση </a:t>
            </a:r>
            <a:r>
              <a:rPr lang="el-GR" sz="1800" dirty="0"/>
              <a:t>κειμένου χρησιμοποιώντας τα αλφαριθμητικά πλήκτρα</a:t>
            </a:r>
          </a:p>
          <a:p>
            <a:pPr>
              <a:lnSpc>
                <a:spcPct val="110000"/>
              </a:lnSpc>
              <a:buSzPct val="87000"/>
            </a:pPr>
            <a:r>
              <a:rPr lang="el-GR" sz="1800" dirty="0"/>
              <a:t>Χρήση ειδικών πλήκτρων λειτουργιών για συγκεκριμένες ενέργειες</a:t>
            </a:r>
          </a:p>
          <a:p>
            <a:pPr>
              <a:lnSpc>
                <a:spcPct val="110000"/>
              </a:lnSpc>
              <a:buSzPct val="87000"/>
            </a:pPr>
            <a:r>
              <a:rPr lang="el-GR" sz="1800" dirty="0" smtClean="0"/>
              <a:t>Εισαγωγή </a:t>
            </a:r>
            <a:r>
              <a:rPr lang="el-GR" sz="1800" dirty="0"/>
              <a:t>αριθμητικών δεδομένα χρησιμοποιώντας το αριθμητικό πληκτρολόγιο</a:t>
            </a:r>
          </a:p>
          <a:p>
            <a:pPr>
              <a:lnSpc>
                <a:spcPct val="110000"/>
              </a:lnSpc>
              <a:buSzPct val="87000"/>
            </a:pPr>
            <a:r>
              <a:rPr lang="el-GR" sz="1800" dirty="0"/>
              <a:t>Χρήση των πλήκτρων βέλους για πλοήγηση στα έγγραφα</a:t>
            </a:r>
          </a:p>
          <a:p>
            <a:pPr>
              <a:lnSpc>
                <a:spcPct val="110000"/>
              </a:lnSpc>
              <a:buSzPct val="87000"/>
            </a:pPr>
            <a:r>
              <a:rPr lang="el-GR" sz="1800" dirty="0"/>
              <a:t>Χρήση των πλήκτρων ελέγχου για συντομεύσεις</a:t>
            </a:r>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1379" y="6053995"/>
            <a:ext cx="609600" cy="609600"/>
          </a:xfrm>
          <a:prstGeom prst="rect">
            <a:avLst/>
          </a:prstGeom>
        </p:spPr>
      </p:pic>
    </p:spTree>
    <p:extLst>
      <p:ext uri="{BB962C8B-B14F-4D97-AF65-F5344CB8AC3E}">
        <p14:creationId xmlns:p14="http://schemas.microsoft.com/office/powerpoint/2010/main" val="3815825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26C9E78-CC22-FA88-CCE6-34A38811AB36}"/>
              </a:ext>
            </a:extLst>
          </p:cNvPr>
          <p:cNvSpPr>
            <a:spLocks noGrp="1"/>
          </p:cNvSpPr>
          <p:nvPr>
            <p:ph type="title"/>
          </p:nvPr>
        </p:nvSpPr>
        <p:spPr>
          <a:xfrm>
            <a:off x="1946564" y="1249217"/>
            <a:ext cx="8298873" cy="2258284"/>
          </a:xfrm>
        </p:spPr>
        <p:txBody>
          <a:bodyPr vert="horz" lIns="91440" tIns="45720" rIns="91440" bIns="45720" rtlCol="0" anchor="b">
            <a:normAutofit/>
          </a:bodyPr>
          <a:lstStyle/>
          <a:p>
            <a:pPr algn="ctr">
              <a:lnSpc>
                <a:spcPct val="100000"/>
              </a:lnSpc>
            </a:pPr>
            <a:r>
              <a:rPr lang="el-GR" sz="6600" b="1" dirty="0" smtClean="0"/>
              <a:t>Εφαρμογές του </a:t>
            </a:r>
            <a:r>
              <a:rPr lang="en-US" sz="6600" b="1" dirty="0" smtClean="0"/>
              <a:t>Office</a:t>
            </a:r>
            <a:endParaRPr lang="en-US" sz="6600" b="1" dirty="0"/>
          </a:p>
        </p:txBody>
      </p:sp>
      <p:cxnSp>
        <p:nvCxnSpPr>
          <p:cNvPr id="11" name="Straight Connector 10">
            <a:extLst>
              <a:ext uri="{FF2B5EF4-FFF2-40B4-BE49-F238E27FC236}">
                <a16:creationId xmlns:a16="http://schemas.microsoft.com/office/drawing/2014/main" id="{5E10C1D6-7EDE-467F-89EA-E0244EB6238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0240" y="4290504"/>
            <a:ext cx="73152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4686" y="5921828"/>
            <a:ext cx="609600" cy="609600"/>
          </a:xfrm>
          <a:prstGeom prst="rect">
            <a:avLst/>
          </a:prstGeom>
        </p:spPr>
      </p:pic>
    </p:spTree>
    <p:extLst>
      <p:ext uri="{BB962C8B-B14F-4D97-AF65-F5344CB8AC3E}">
        <p14:creationId xmlns:p14="http://schemas.microsoft.com/office/powerpoint/2010/main" val="283521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5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Overhead of desk with monitor and chair">
            <a:extLst>
              <a:ext uri="{FF2B5EF4-FFF2-40B4-BE49-F238E27FC236}">
                <a16:creationId xmlns:a16="http://schemas.microsoft.com/office/drawing/2014/main" id="{9EDB601E-3654-4D4F-BD6D-4EF9B32A48B5}"/>
              </a:ext>
            </a:extLst>
          </p:cNvPr>
          <p:cNvPicPr>
            <a:picLocks noGrp="1" noChangeAspect="1"/>
          </p:cNvPicPr>
          <p:nvPr>
            <p:ph sz="half" idx="1"/>
          </p:nvPr>
        </p:nvPicPr>
        <p:blipFill>
          <a:blip r:embed="rId5"/>
          <a:srcRect t="14816" b="914"/>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E6B083C-DF4C-66DF-A9CC-3F18B70F8825}"/>
              </a:ext>
            </a:extLst>
          </p:cNvPr>
          <p:cNvSpPr>
            <a:spLocks noGrp="1"/>
          </p:cNvSpPr>
          <p:nvPr>
            <p:ph type="title"/>
          </p:nvPr>
        </p:nvSpPr>
        <p:spPr>
          <a:xfrm>
            <a:off x="1049451" y="1352492"/>
            <a:ext cx="4665540" cy="1143000"/>
          </a:xfrm>
        </p:spPr>
        <p:txBody>
          <a:bodyPr vert="horz" lIns="91440" tIns="45720" rIns="91440" bIns="45720" rtlCol="0" anchor="t">
            <a:normAutofit fontScale="90000"/>
          </a:bodyPr>
          <a:lstStyle/>
          <a:p>
            <a:r>
              <a:rPr lang="el-GR" sz="3700" b="1" dirty="0" smtClean="0"/>
              <a:t>Εισαγωγή στις Εφαρμογές του </a:t>
            </a:r>
            <a:r>
              <a:rPr lang="en-US" sz="3700" b="1" dirty="0" smtClean="0"/>
              <a:t>Office</a:t>
            </a:r>
            <a:endParaRPr lang="en-US" sz="3700" b="1" dirty="0"/>
          </a:p>
        </p:txBody>
      </p:sp>
      <p:sp>
        <p:nvSpPr>
          <p:cNvPr id="4" name="Marcador de contenido 3">
            <a:extLst>
              <a:ext uri="{FF2B5EF4-FFF2-40B4-BE49-F238E27FC236}">
                <a16:creationId xmlns:a16="http://schemas.microsoft.com/office/drawing/2014/main" id="{D6E5A6A4-2A4F-47F2-D323-48E58B989F31}"/>
              </a:ext>
            </a:extLst>
          </p:cNvPr>
          <p:cNvSpPr>
            <a:spLocks noGrp="1"/>
          </p:cNvSpPr>
          <p:nvPr>
            <p:ph sz="half" idx="2"/>
          </p:nvPr>
        </p:nvSpPr>
        <p:spPr>
          <a:xfrm>
            <a:off x="1049454" y="2662356"/>
            <a:ext cx="4665546" cy="3057911"/>
          </a:xfrm>
        </p:spPr>
        <p:txBody>
          <a:bodyPr vert="horz" lIns="91440" tIns="45720" rIns="91440" bIns="45720" rtlCol="0">
            <a:normAutofit fontScale="85000" lnSpcReduction="10000"/>
          </a:bodyPr>
          <a:lstStyle/>
          <a:p>
            <a:pPr>
              <a:lnSpc>
                <a:spcPct val="110000"/>
              </a:lnSpc>
              <a:buSzPct val="87000"/>
            </a:pPr>
            <a:r>
              <a:rPr lang="el-GR" dirty="0"/>
              <a:t>Οι εφαρμογές </a:t>
            </a:r>
            <a:r>
              <a:rPr lang="el-GR" dirty="0" smtClean="0"/>
              <a:t>του </a:t>
            </a:r>
            <a:r>
              <a:rPr lang="en-US" dirty="0" smtClean="0"/>
              <a:t>Office</a:t>
            </a:r>
            <a:r>
              <a:rPr lang="el-GR" dirty="0" smtClean="0"/>
              <a:t> </a:t>
            </a:r>
            <a:r>
              <a:rPr lang="el-GR" dirty="0"/>
              <a:t>είναι απαραίτητες για την εργασία και την παραγωγικότητα Μας επιτρέπουν να εκτελούμε εργασίες γραφείου αποτελεσματικά και με οργανωμένο τρόπο</a:t>
            </a:r>
            <a:endParaRPr lang="en-US" dirty="0"/>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1379" y="6053995"/>
            <a:ext cx="609600" cy="609600"/>
          </a:xfrm>
          <a:prstGeom prst="rect">
            <a:avLst/>
          </a:prstGeom>
        </p:spPr>
      </p:pic>
    </p:spTree>
    <p:extLst>
      <p:ext uri="{BB962C8B-B14F-4D97-AF65-F5344CB8AC3E}">
        <p14:creationId xmlns:p14="http://schemas.microsoft.com/office/powerpoint/2010/main" val="306881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Inkjet printer with white papers. You can put your images on white sheets.">
            <a:extLst>
              <a:ext uri="{FF2B5EF4-FFF2-40B4-BE49-F238E27FC236}">
                <a16:creationId xmlns:a16="http://schemas.microsoft.com/office/drawing/2014/main" id="{F0710FB7-F4F0-4A8F-94BC-3C58D716D487}"/>
              </a:ext>
            </a:extLst>
          </p:cNvPr>
          <p:cNvPicPr>
            <a:picLocks noGrp="1" noChangeAspect="1"/>
          </p:cNvPicPr>
          <p:nvPr>
            <p:ph sz="half" idx="1"/>
          </p:nvPr>
        </p:nvPicPr>
        <p:blipFill>
          <a:blip r:embed="rId5"/>
          <a:srcRect t="15730"/>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D9F7918-1902-455B-D177-7C4C42A64D20}"/>
              </a:ext>
            </a:extLst>
          </p:cNvPr>
          <p:cNvSpPr>
            <a:spLocks noGrp="1"/>
          </p:cNvSpPr>
          <p:nvPr>
            <p:ph type="title"/>
          </p:nvPr>
        </p:nvSpPr>
        <p:spPr>
          <a:xfrm>
            <a:off x="1049451" y="1352492"/>
            <a:ext cx="4665540" cy="1143000"/>
          </a:xfrm>
        </p:spPr>
        <p:txBody>
          <a:bodyPr vert="horz" lIns="91440" tIns="45720" rIns="91440" bIns="45720" rtlCol="0" anchor="t">
            <a:normAutofit fontScale="90000"/>
          </a:bodyPr>
          <a:lstStyle/>
          <a:p>
            <a:pPr>
              <a:lnSpc>
                <a:spcPct val="100000"/>
              </a:lnSpc>
            </a:pPr>
            <a:r>
              <a:rPr lang="el-GR" sz="4000" dirty="0" smtClean="0"/>
              <a:t>Επεξεργαστής κειμένου</a:t>
            </a:r>
            <a:endParaRPr lang="en-US" sz="4000" b="1" dirty="0"/>
          </a:p>
        </p:txBody>
      </p:sp>
      <p:sp>
        <p:nvSpPr>
          <p:cNvPr id="4" name="Marcador de contenido 3">
            <a:extLst>
              <a:ext uri="{FF2B5EF4-FFF2-40B4-BE49-F238E27FC236}">
                <a16:creationId xmlns:a16="http://schemas.microsoft.com/office/drawing/2014/main" id="{A9429EA6-F423-FE4A-4E3B-79CE04F80C4C}"/>
              </a:ext>
            </a:extLst>
          </p:cNvPr>
          <p:cNvSpPr>
            <a:spLocks noGrp="1"/>
          </p:cNvSpPr>
          <p:nvPr>
            <p:ph sz="half" idx="2"/>
          </p:nvPr>
        </p:nvSpPr>
        <p:spPr>
          <a:xfrm>
            <a:off x="1049454" y="2662356"/>
            <a:ext cx="4665546" cy="3391639"/>
          </a:xfrm>
        </p:spPr>
        <p:txBody>
          <a:bodyPr vert="horz" lIns="91440" tIns="45720" rIns="91440" bIns="45720" rtlCol="0">
            <a:normAutofit fontScale="77500" lnSpcReduction="20000"/>
          </a:bodyPr>
          <a:lstStyle/>
          <a:p>
            <a:pPr>
              <a:lnSpc>
                <a:spcPct val="110000"/>
              </a:lnSpc>
              <a:buSzPct val="87000"/>
            </a:pPr>
            <a:r>
              <a:rPr lang="el-GR" dirty="0"/>
              <a:t>Οι επεξεργαστές κειμένου χρησιμοποιούνται για τη σύνταξη και τη μορφοποίηση εγγράφων </a:t>
            </a:r>
            <a:r>
              <a:rPr lang="en-US" dirty="0" smtClean="0"/>
              <a:t/>
            </a:r>
            <a:br>
              <a:rPr lang="en-US" dirty="0" smtClean="0"/>
            </a:br>
            <a:endParaRPr lang="en-US" dirty="0" smtClean="0"/>
          </a:p>
          <a:p>
            <a:pPr>
              <a:lnSpc>
                <a:spcPct val="110000"/>
              </a:lnSpc>
              <a:buSzPct val="87000"/>
            </a:pPr>
            <a:r>
              <a:rPr lang="el-GR" dirty="0" smtClean="0"/>
              <a:t>Το </a:t>
            </a:r>
            <a:r>
              <a:rPr lang="el-GR" dirty="0"/>
              <a:t>Microsoft Word και το </a:t>
            </a:r>
            <a:r>
              <a:rPr lang="el-GR" dirty="0" err="1"/>
              <a:t>Google</a:t>
            </a:r>
            <a:r>
              <a:rPr lang="el-GR" dirty="0"/>
              <a:t> </a:t>
            </a:r>
            <a:r>
              <a:rPr lang="el-GR" dirty="0" err="1"/>
              <a:t>Docs</a:t>
            </a:r>
            <a:r>
              <a:rPr lang="el-GR" dirty="0"/>
              <a:t> είναι δύο δημοφιλείς εφαρμογές επεξεργασίας κειμένου</a:t>
            </a:r>
            <a:endParaRPr lang="en-US" dirty="0"/>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1379" y="6053995"/>
            <a:ext cx="609600" cy="609600"/>
          </a:xfrm>
          <a:prstGeom prst="rect">
            <a:avLst/>
          </a:prstGeom>
        </p:spPr>
      </p:pic>
    </p:spTree>
    <p:extLst>
      <p:ext uri="{BB962C8B-B14F-4D97-AF65-F5344CB8AC3E}">
        <p14:creationId xmlns:p14="http://schemas.microsoft.com/office/powerpoint/2010/main" val="42495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Close-up of a calculator keypad">
            <a:extLst>
              <a:ext uri="{FF2B5EF4-FFF2-40B4-BE49-F238E27FC236}">
                <a16:creationId xmlns:a16="http://schemas.microsoft.com/office/drawing/2014/main" id="{D8AE5CA6-0E2E-4C1A-A1D2-21100E81165A}"/>
              </a:ext>
            </a:extLst>
          </p:cNvPr>
          <p:cNvPicPr>
            <a:picLocks noGrp="1" noChangeAspect="1"/>
          </p:cNvPicPr>
          <p:nvPr>
            <p:ph sz="half" idx="1"/>
          </p:nvPr>
        </p:nvPicPr>
        <p:blipFill>
          <a:blip r:embed="rId5"/>
          <a:srcRect b="15094"/>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3431CDF-F581-C601-A81A-FB24DD71BECF}"/>
              </a:ext>
            </a:extLst>
          </p:cNvPr>
          <p:cNvSpPr>
            <a:spLocks noGrp="1"/>
          </p:cNvSpPr>
          <p:nvPr>
            <p:ph type="title"/>
          </p:nvPr>
        </p:nvSpPr>
        <p:spPr>
          <a:xfrm>
            <a:off x="1049451" y="1352492"/>
            <a:ext cx="4665540" cy="1143000"/>
          </a:xfrm>
        </p:spPr>
        <p:txBody>
          <a:bodyPr vert="horz" lIns="91440" tIns="45720" rIns="91440" bIns="45720" rtlCol="0" anchor="t">
            <a:normAutofit fontScale="90000"/>
          </a:bodyPr>
          <a:lstStyle/>
          <a:p>
            <a:pPr>
              <a:lnSpc>
                <a:spcPct val="100000"/>
              </a:lnSpc>
            </a:pPr>
            <a:r>
              <a:rPr lang="en-US" sz="4000" dirty="0" smtClean="0"/>
              <a:t>Y</a:t>
            </a:r>
            <a:r>
              <a:rPr lang="el-GR" sz="4000" dirty="0" err="1" smtClean="0"/>
              <a:t>πολογιστικά</a:t>
            </a:r>
            <a:r>
              <a:rPr lang="el-GR" sz="4000" dirty="0" smtClean="0"/>
              <a:t> </a:t>
            </a:r>
            <a:r>
              <a:rPr lang="el-GR" sz="4000" dirty="0"/>
              <a:t>φύλλα</a:t>
            </a:r>
            <a:endParaRPr lang="en-US" sz="4000" b="1" dirty="0"/>
          </a:p>
        </p:txBody>
      </p:sp>
      <p:sp>
        <p:nvSpPr>
          <p:cNvPr id="4" name="Marcador de contenido 3">
            <a:extLst>
              <a:ext uri="{FF2B5EF4-FFF2-40B4-BE49-F238E27FC236}">
                <a16:creationId xmlns:a16="http://schemas.microsoft.com/office/drawing/2014/main" id="{92E7AA62-6F18-34E5-A4C6-D56CE1EB3BBF}"/>
              </a:ext>
            </a:extLst>
          </p:cNvPr>
          <p:cNvSpPr>
            <a:spLocks noGrp="1"/>
          </p:cNvSpPr>
          <p:nvPr>
            <p:ph sz="half" idx="2"/>
          </p:nvPr>
        </p:nvSpPr>
        <p:spPr>
          <a:xfrm>
            <a:off x="1049454" y="2662356"/>
            <a:ext cx="4990102" cy="3264311"/>
          </a:xfrm>
        </p:spPr>
        <p:txBody>
          <a:bodyPr vert="horz" lIns="91440" tIns="45720" rIns="91440" bIns="45720" rtlCol="0">
            <a:normAutofit fontScale="85000" lnSpcReduction="10000"/>
          </a:bodyPr>
          <a:lstStyle/>
          <a:p>
            <a:pPr>
              <a:lnSpc>
                <a:spcPct val="110000"/>
              </a:lnSpc>
              <a:buSzPct val="87000"/>
            </a:pPr>
            <a:r>
              <a:rPr lang="el-GR" dirty="0"/>
              <a:t>Τα υπολογιστικά φύλλα χρησιμοποιούνται για την οργάνωση δεδομένων και την εκτέλεση υπολογισμών </a:t>
            </a:r>
            <a:endParaRPr lang="en-US" dirty="0" smtClean="0"/>
          </a:p>
          <a:p>
            <a:pPr>
              <a:lnSpc>
                <a:spcPct val="110000"/>
              </a:lnSpc>
              <a:buSzPct val="87000"/>
            </a:pPr>
            <a:r>
              <a:rPr lang="el-GR" dirty="0" smtClean="0"/>
              <a:t>Το </a:t>
            </a:r>
            <a:r>
              <a:rPr lang="el-GR" dirty="0"/>
              <a:t>Microsoft Excel και τα Φύλλα </a:t>
            </a:r>
            <a:r>
              <a:rPr lang="el-GR" dirty="0" err="1"/>
              <a:t>Google</a:t>
            </a:r>
            <a:r>
              <a:rPr lang="el-GR" dirty="0"/>
              <a:t> είναι δύο δημοφιλείς εφαρμογές υπολογιστικών φύλλων</a:t>
            </a:r>
            <a:endParaRPr lang="en-US" dirty="0"/>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5829" y="5926667"/>
            <a:ext cx="609600" cy="609600"/>
          </a:xfrm>
          <a:prstGeom prst="rect">
            <a:avLst/>
          </a:prstGeom>
        </p:spPr>
      </p:pic>
    </p:spTree>
    <p:extLst>
      <p:ext uri="{BB962C8B-B14F-4D97-AF65-F5344CB8AC3E}">
        <p14:creationId xmlns:p14="http://schemas.microsoft.com/office/powerpoint/2010/main" val="4139888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LCD home theater projector on black background.You may also like my other Projector images:">
            <a:extLst>
              <a:ext uri="{FF2B5EF4-FFF2-40B4-BE49-F238E27FC236}">
                <a16:creationId xmlns:a16="http://schemas.microsoft.com/office/drawing/2014/main" id="{24AAD8C7-8919-45FF-A668-B5B17E420F27}"/>
              </a:ext>
            </a:extLst>
          </p:cNvPr>
          <p:cNvPicPr>
            <a:picLocks noGrp="1" noChangeAspect="1"/>
          </p:cNvPicPr>
          <p:nvPr>
            <p:ph sz="half" idx="1"/>
          </p:nvPr>
        </p:nvPicPr>
        <p:blipFill>
          <a:blip r:embed="rId5"/>
          <a:srcRect t="4988" b="11057"/>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1E991F0-5395-913F-2FAD-4AA4C17D43ED}"/>
              </a:ext>
            </a:extLst>
          </p:cNvPr>
          <p:cNvSpPr>
            <a:spLocks noGrp="1"/>
          </p:cNvSpPr>
          <p:nvPr>
            <p:ph type="title"/>
          </p:nvPr>
        </p:nvSpPr>
        <p:spPr>
          <a:xfrm>
            <a:off x="1049451" y="1352492"/>
            <a:ext cx="4665540" cy="1143000"/>
          </a:xfrm>
        </p:spPr>
        <p:txBody>
          <a:bodyPr vert="horz" lIns="91440" tIns="45720" rIns="91440" bIns="45720" rtlCol="0" anchor="t">
            <a:normAutofit/>
          </a:bodyPr>
          <a:lstStyle/>
          <a:p>
            <a:pPr>
              <a:lnSpc>
                <a:spcPct val="100000"/>
              </a:lnSpc>
            </a:pPr>
            <a:r>
              <a:rPr lang="el-GR" sz="4000" b="1" dirty="0" smtClean="0"/>
              <a:t>Παρουσιάσεις</a:t>
            </a:r>
            <a:endParaRPr lang="en-US" sz="4000" b="1" dirty="0"/>
          </a:p>
        </p:txBody>
      </p:sp>
      <p:sp>
        <p:nvSpPr>
          <p:cNvPr id="4" name="Marcador de contenido 3">
            <a:extLst>
              <a:ext uri="{FF2B5EF4-FFF2-40B4-BE49-F238E27FC236}">
                <a16:creationId xmlns:a16="http://schemas.microsoft.com/office/drawing/2014/main" id="{8C1654D7-2F35-7075-AE74-3708A78105CA}"/>
              </a:ext>
            </a:extLst>
          </p:cNvPr>
          <p:cNvSpPr>
            <a:spLocks noGrp="1"/>
          </p:cNvSpPr>
          <p:nvPr>
            <p:ph sz="half" idx="2"/>
          </p:nvPr>
        </p:nvSpPr>
        <p:spPr>
          <a:xfrm>
            <a:off x="1049454" y="2662356"/>
            <a:ext cx="4665546" cy="3057911"/>
          </a:xfrm>
        </p:spPr>
        <p:txBody>
          <a:bodyPr vert="horz" lIns="91440" tIns="45720" rIns="91440" bIns="45720" rtlCol="0">
            <a:normAutofit fontScale="85000" lnSpcReduction="10000"/>
          </a:bodyPr>
          <a:lstStyle/>
          <a:p>
            <a:pPr>
              <a:lnSpc>
                <a:spcPct val="120000"/>
              </a:lnSpc>
              <a:buSzPct val="87000"/>
            </a:pPr>
            <a:r>
              <a:rPr lang="el-GR" sz="2400" dirty="0"/>
              <a:t>Οι παρουσιάσεις χρησιμοποιούνται για τη δημιουργία διαφανειών και την παρουσίαση πληροφοριών </a:t>
            </a:r>
            <a:endParaRPr lang="el-GR" sz="2400" dirty="0" smtClean="0"/>
          </a:p>
          <a:p>
            <a:pPr>
              <a:lnSpc>
                <a:spcPct val="120000"/>
              </a:lnSpc>
              <a:buSzPct val="87000"/>
            </a:pPr>
            <a:r>
              <a:rPr lang="el-GR" sz="2400" dirty="0" smtClean="0"/>
              <a:t>Το </a:t>
            </a:r>
            <a:r>
              <a:rPr lang="el-GR" sz="2400" dirty="0"/>
              <a:t>Microsoft PowerPoint και το </a:t>
            </a:r>
            <a:r>
              <a:rPr lang="el-GR" sz="2400" dirty="0" err="1"/>
              <a:t>Google</a:t>
            </a:r>
            <a:r>
              <a:rPr lang="el-GR" sz="2400" dirty="0"/>
              <a:t> </a:t>
            </a:r>
            <a:r>
              <a:rPr lang="el-GR" sz="2400" dirty="0" err="1"/>
              <a:t>Slides</a:t>
            </a:r>
            <a:r>
              <a:rPr lang="el-GR" sz="2400" dirty="0"/>
              <a:t> είναι δύο δημοφιλείς εφαρμογές παρουσίασης</a:t>
            </a:r>
            <a:endParaRPr lang="en-US" sz="2600" dirty="0"/>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1379" y="6053995"/>
            <a:ext cx="609600" cy="609600"/>
          </a:xfrm>
          <a:prstGeom prst="rect">
            <a:avLst/>
          </a:prstGeom>
        </p:spPr>
      </p:pic>
    </p:spTree>
    <p:extLst>
      <p:ext uri="{BB962C8B-B14F-4D97-AF65-F5344CB8AC3E}">
        <p14:creationId xmlns:p14="http://schemas.microsoft.com/office/powerpoint/2010/main" val="3534198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CBDE2BD-D7CB-3C38-548A-2DC266575FF0}"/>
              </a:ext>
            </a:extLst>
          </p:cNvPr>
          <p:cNvSpPr>
            <a:spLocks noGrp="1"/>
          </p:cNvSpPr>
          <p:nvPr>
            <p:ph type="title"/>
          </p:nvPr>
        </p:nvSpPr>
        <p:spPr>
          <a:xfrm>
            <a:off x="1946564" y="1249217"/>
            <a:ext cx="8298873" cy="2258284"/>
          </a:xfrm>
        </p:spPr>
        <p:txBody>
          <a:bodyPr vert="horz" lIns="91440" tIns="45720" rIns="91440" bIns="45720" rtlCol="0" anchor="b">
            <a:normAutofit/>
          </a:bodyPr>
          <a:lstStyle/>
          <a:p>
            <a:pPr algn="ctr">
              <a:lnSpc>
                <a:spcPct val="100000"/>
              </a:lnSpc>
            </a:pPr>
            <a:r>
              <a:rPr lang="el-GR" sz="6600" b="1" dirty="0" smtClean="0"/>
              <a:t>Επανάληψη</a:t>
            </a:r>
            <a:endParaRPr lang="en-US" sz="6600" b="1" dirty="0"/>
          </a:p>
        </p:txBody>
      </p:sp>
      <p:cxnSp>
        <p:nvCxnSpPr>
          <p:cNvPr id="11" name="Straight Connector 10">
            <a:extLst>
              <a:ext uri="{FF2B5EF4-FFF2-40B4-BE49-F238E27FC236}">
                <a16:creationId xmlns:a16="http://schemas.microsoft.com/office/drawing/2014/main" id="{5E10C1D6-7EDE-467F-89EA-E0244EB6238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0240" y="4290504"/>
            <a:ext cx="73152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21143" y="5965372"/>
            <a:ext cx="609600" cy="609600"/>
          </a:xfrm>
          <a:prstGeom prst="rect">
            <a:avLst/>
          </a:prstGeom>
        </p:spPr>
      </p:pic>
    </p:spTree>
    <p:extLst>
      <p:ext uri="{BB962C8B-B14F-4D97-AF65-F5344CB8AC3E}">
        <p14:creationId xmlns:p14="http://schemas.microsoft.com/office/powerpoint/2010/main" val="4185735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4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Several laptops suspended in midair">
            <a:extLst>
              <a:ext uri="{FF2B5EF4-FFF2-40B4-BE49-F238E27FC236}">
                <a16:creationId xmlns:a16="http://schemas.microsoft.com/office/drawing/2014/main" id="{BA028A61-2CBB-48B9-AD2F-8FC97D99F147}"/>
              </a:ext>
            </a:extLst>
          </p:cNvPr>
          <p:cNvPicPr>
            <a:picLocks noGrp="1" noChangeAspect="1"/>
          </p:cNvPicPr>
          <p:nvPr>
            <p:ph sz="half" idx="1"/>
          </p:nvPr>
        </p:nvPicPr>
        <p:blipFill>
          <a:blip r:embed="rId5"/>
          <a:srcRect t="1353" b="2081"/>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057ECD9-24BD-E7E7-4EA9-B33C4A87D63E}"/>
              </a:ext>
            </a:extLst>
          </p:cNvPr>
          <p:cNvSpPr>
            <a:spLocks noGrp="1"/>
          </p:cNvSpPr>
          <p:nvPr>
            <p:ph type="title"/>
          </p:nvPr>
        </p:nvSpPr>
        <p:spPr>
          <a:xfrm>
            <a:off x="1049451" y="1352492"/>
            <a:ext cx="4665540" cy="1143000"/>
          </a:xfrm>
        </p:spPr>
        <p:txBody>
          <a:bodyPr vert="horz" lIns="91440" tIns="45720" rIns="91440" bIns="45720" rtlCol="0" anchor="t">
            <a:normAutofit/>
          </a:bodyPr>
          <a:lstStyle/>
          <a:p>
            <a:pPr>
              <a:lnSpc>
                <a:spcPct val="100000"/>
              </a:lnSpc>
            </a:pPr>
            <a:r>
              <a:rPr lang="el-GR" sz="4000" dirty="0" smtClean="0"/>
              <a:t>Ανασκόπηση</a:t>
            </a:r>
            <a:endParaRPr lang="en-US" sz="4000" b="1" dirty="0"/>
          </a:p>
        </p:txBody>
      </p:sp>
      <p:sp>
        <p:nvSpPr>
          <p:cNvPr id="4" name="Marcador de contenido 3">
            <a:extLst>
              <a:ext uri="{FF2B5EF4-FFF2-40B4-BE49-F238E27FC236}">
                <a16:creationId xmlns:a16="http://schemas.microsoft.com/office/drawing/2014/main" id="{9C95805A-D693-71AF-5E3B-840FB7F5B77A}"/>
              </a:ext>
            </a:extLst>
          </p:cNvPr>
          <p:cNvSpPr>
            <a:spLocks noGrp="1"/>
          </p:cNvSpPr>
          <p:nvPr>
            <p:ph sz="half" idx="2"/>
          </p:nvPr>
        </p:nvSpPr>
        <p:spPr>
          <a:xfrm>
            <a:off x="713232" y="2662356"/>
            <a:ext cx="5360190" cy="3286888"/>
          </a:xfrm>
        </p:spPr>
        <p:txBody>
          <a:bodyPr vert="horz" lIns="91440" tIns="45720" rIns="91440" bIns="45720" rtlCol="0">
            <a:normAutofit/>
          </a:bodyPr>
          <a:lstStyle/>
          <a:p>
            <a:pPr>
              <a:lnSpc>
                <a:spcPct val="110000"/>
              </a:lnSpc>
              <a:buSzPct val="87000"/>
            </a:pPr>
            <a:r>
              <a:rPr lang="el-GR" sz="1600" dirty="0"/>
              <a:t>Υπολογισμός είναι η αυτοματοποιημένη επεξεργασία πληροφοριών. </a:t>
            </a:r>
            <a:endParaRPr lang="el-GR" sz="1600" dirty="0" smtClean="0"/>
          </a:p>
          <a:p>
            <a:pPr>
              <a:lnSpc>
                <a:spcPct val="110000"/>
              </a:lnSpc>
              <a:buSzPct val="87000"/>
            </a:pPr>
            <a:r>
              <a:rPr lang="el-GR" sz="1600" dirty="0" smtClean="0"/>
              <a:t>Η </a:t>
            </a:r>
            <a:r>
              <a:rPr lang="el-GR" sz="1600" dirty="0"/>
              <a:t>πληροφορική χρησιμοποιείται σχεδόν σε κάθε κλάδο. </a:t>
            </a:r>
            <a:endParaRPr lang="el-GR" sz="1600" dirty="0" smtClean="0"/>
          </a:p>
          <a:p>
            <a:pPr>
              <a:lnSpc>
                <a:spcPct val="110000"/>
              </a:lnSpc>
              <a:buSzPct val="87000"/>
            </a:pPr>
            <a:r>
              <a:rPr lang="el-GR" sz="1600" dirty="0" smtClean="0"/>
              <a:t>Το </a:t>
            </a:r>
            <a:r>
              <a:rPr lang="el-GR" sz="1600" dirty="0"/>
              <a:t>υλικό και το λογισμικό είναι </a:t>
            </a:r>
            <a:r>
              <a:rPr lang="el-GR" sz="1600" dirty="0" smtClean="0"/>
              <a:t>τα κύρια μέρη </a:t>
            </a:r>
            <a:r>
              <a:rPr lang="el-GR" sz="1600" dirty="0" err="1" smtClean="0"/>
              <a:t>ένός</a:t>
            </a:r>
            <a:r>
              <a:rPr lang="el-GR" sz="1600" dirty="0" smtClean="0"/>
              <a:t> υπολογιστή</a:t>
            </a:r>
            <a:r>
              <a:rPr lang="el-GR" sz="1600" dirty="0"/>
              <a:t>. </a:t>
            </a:r>
            <a:endParaRPr lang="el-GR" sz="1600" dirty="0" smtClean="0"/>
          </a:p>
          <a:p>
            <a:pPr>
              <a:lnSpc>
                <a:spcPct val="110000"/>
              </a:lnSpc>
              <a:buSzPct val="87000"/>
            </a:pPr>
            <a:r>
              <a:rPr lang="el-GR" sz="1600" dirty="0" smtClean="0"/>
              <a:t>Η </a:t>
            </a:r>
            <a:r>
              <a:rPr lang="el-GR" sz="1600" dirty="0"/>
              <a:t>ενεργοποίηση και απενεργοποίηση υπολογιστών απαιτεί συγκεκριμένα βήματα. </a:t>
            </a:r>
            <a:endParaRPr lang="el-GR" sz="1600" dirty="0" smtClean="0"/>
          </a:p>
          <a:p>
            <a:pPr>
              <a:lnSpc>
                <a:spcPct val="110000"/>
              </a:lnSpc>
              <a:buSzPct val="87000"/>
            </a:pPr>
            <a:r>
              <a:rPr lang="el-GR" sz="1600" dirty="0" smtClean="0"/>
              <a:t>Το </a:t>
            </a:r>
            <a:r>
              <a:rPr lang="el-GR" sz="1600" dirty="0"/>
              <a:t>ποντίκι και το πληκτρολόγιο είναι απαραίτητα στοιχεία της πληροφορικής.</a:t>
            </a:r>
            <a:endParaRPr lang="en-US" sz="1500" dirty="0"/>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1379" y="5949244"/>
            <a:ext cx="609600" cy="609600"/>
          </a:xfrm>
          <a:prstGeom prst="rect">
            <a:avLst/>
          </a:prstGeom>
        </p:spPr>
      </p:pic>
    </p:spTree>
    <p:extLst>
      <p:ext uri="{BB962C8B-B14F-4D97-AF65-F5344CB8AC3E}">
        <p14:creationId xmlns:p14="http://schemas.microsoft.com/office/powerpoint/2010/main" val="577940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Computer mouse connected with ring binders">
            <a:extLst>
              <a:ext uri="{FF2B5EF4-FFF2-40B4-BE49-F238E27FC236}">
                <a16:creationId xmlns:a16="http://schemas.microsoft.com/office/drawing/2014/main" id="{A9CFEC45-F8FD-4E1B-A945-5B73CE287983}"/>
              </a:ext>
            </a:extLst>
          </p:cNvPr>
          <p:cNvPicPr>
            <a:picLocks noGrp="1" noChangeAspect="1"/>
          </p:cNvPicPr>
          <p:nvPr>
            <p:ph sz="half" idx="1"/>
          </p:nvPr>
        </p:nvPicPr>
        <p:blipFill>
          <a:blip r:embed="rId5"/>
          <a:srcRect b="25000"/>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FC39511-3E84-7D65-1FB2-7C330CF62ECE}"/>
              </a:ext>
            </a:extLst>
          </p:cNvPr>
          <p:cNvSpPr>
            <a:spLocks noGrp="1"/>
          </p:cNvSpPr>
          <p:nvPr>
            <p:ph type="title"/>
          </p:nvPr>
        </p:nvSpPr>
        <p:spPr>
          <a:xfrm>
            <a:off x="1049451" y="1352492"/>
            <a:ext cx="4665540" cy="1143000"/>
          </a:xfrm>
        </p:spPr>
        <p:txBody>
          <a:bodyPr vert="horz" lIns="91440" tIns="45720" rIns="91440" bIns="45720" rtlCol="0" anchor="t">
            <a:normAutofit/>
          </a:bodyPr>
          <a:lstStyle/>
          <a:p>
            <a:pPr>
              <a:lnSpc>
                <a:spcPct val="100000"/>
              </a:lnSpc>
            </a:pPr>
            <a:r>
              <a:rPr lang="el-GR" sz="4000" b="1" dirty="0" smtClean="0"/>
              <a:t>Περιεχόμενα</a:t>
            </a:r>
            <a:endParaRPr lang="en-US" sz="4000" b="1" dirty="0"/>
          </a:p>
        </p:txBody>
      </p:sp>
      <p:sp>
        <p:nvSpPr>
          <p:cNvPr id="4" name="Marcador de contenido 3">
            <a:extLst>
              <a:ext uri="{FF2B5EF4-FFF2-40B4-BE49-F238E27FC236}">
                <a16:creationId xmlns:a16="http://schemas.microsoft.com/office/drawing/2014/main" id="{A2D70750-1578-BE1E-B9FA-C1BB0C5AFC6F}"/>
              </a:ext>
            </a:extLst>
          </p:cNvPr>
          <p:cNvSpPr>
            <a:spLocks noGrp="1"/>
          </p:cNvSpPr>
          <p:nvPr>
            <p:ph sz="half" idx="2"/>
          </p:nvPr>
        </p:nvSpPr>
        <p:spPr>
          <a:xfrm>
            <a:off x="1049454" y="2662356"/>
            <a:ext cx="4665546" cy="3057911"/>
          </a:xfrm>
        </p:spPr>
        <p:txBody>
          <a:bodyPr vert="horz" lIns="91440" tIns="45720" rIns="91440" bIns="45720" rtlCol="0">
            <a:normAutofit fontScale="92500" lnSpcReduction="20000"/>
          </a:bodyPr>
          <a:lstStyle/>
          <a:p>
            <a:pPr>
              <a:lnSpc>
                <a:spcPct val="120000"/>
              </a:lnSpc>
              <a:buSzPct val="87000"/>
            </a:pPr>
            <a:r>
              <a:rPr lang="el-GR" dirty="0" smtClean="0"/>
              <a:t>Εισαγωγή στη Πληροφορική</a:t>
            </a:r>
            <a:endParaRPr lang="en-US" dirty="0"/>
          </a:p>
          <a:p>
            <a:pPr>
              <a:lnSpc>
                <a:spcPct val="120000"/>
              </a:lnSpc>
              <a:buSzPct val="87000"/>
            </a:pPr>
            <a:r>
              <a:rPr lang="el-GR" dirty="0" smtClean="0"/>
              <a:t>Βασικά Στοιχεία Υπολογιστών</a:t>
            </a:r>
            <a:endParaRPr lang="en-US" dirty="0"/>
          </a:p>
          <a:p>
            <a:pPr>
              <a:lnSpc>
                <a:spcPct val="120000"/>
              </a:lnSpc>
              <a:buSzPct val="87000"/>
            </a:pPr>
            <a:r>
              <a:rPr lang="el-GR" dirty="0" smtClean="0"/>
              <a:t>Εφαρμογές του </a:t>
            </a:r>
            <a:r>
              <a:rPr lang="en-US" dirty="0" smtClean="0"/>
              <a:t>Office</a:t>
            </a:r>
            <a:endParaRPr lang="en-US" dirty="0"/>
          </a:p>
          <a:p>
            <a:pPr>
              <a:lnSpc>
                <a:spcPct val="120000"/>
              </a:lnSpc>
              <a:buSzPct val="87000"/>
            </a:pPr>
            <a:r>
              <a:rPr lang="el-GR" dirty="0" smtClean="0"/>
              <a:t>Πρακτική κι Επανάληψη</a:t>
            </a:r>
            <a:endParaRPr lang="en-US" dirty="0"/>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1379" y="6053995"/>
            <a:ext cx="609600" cy="609600"/>
          </a:xfrm>
          <a:prstGeom prst="rect">
            <a:avLst/>
          </a:prstGeom>
        </p:spPr>
      </p:pic>
    </p:spTree>
    <p:extLst>
      <p:ext uri="{BB962C8B-B14F-4D97-AF65-F5344CB8AC3E}">
        <p14:creationId xmlns:p14="http://schemas.microsoft.com/office/powerpoint/2010/main" val="4264441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LaptopFor the screen with clipping paths">
            <a:extLst>
              <a:ext uri="{FF2B5EF4-FFF2-40B4-BE49-F238E27FC236}">
                <a16:creationId xmlns:a16="http://schemas.microsoft.com/office/drawing/2014/main" id="{BEC92633-85ED-43AC-80F7-F058FAAF5A7F}"/>
              </a:ext>
            </a:extLst>
          </p:cNvPr>
          <p:cNvPicPr>
            <a:picLocks noGrp="1" noChangeAspect="1"/>
          </p:cNvPicPr>
          <p:nvPr>
            <p:ph sz="half" idx="1"/>
          </p:nvPr>
        </p:nvPicPr>
        <p:blipFill>
          <a:blip r:embed="rId5"/>
          <a:srcRect l="15923"/>
          <a:stretch/>
        </p:blipFill>
        <p:spPr>
          <a:xfrm>
            <a:off x="20" y="10"/>
            <a:ext cx="4857871" cy="6857990"/>
          </a:xfrm>
          <a:prstGeom prst="rect">
            <a:avLst/>
          </a:prstGeom>
        </p:spPr>
      </p:pic>
      <p:cxnSp>
        <p:nvCxnSpPr>
          <p:cNvPr id="14" name="Straight Connector 13">
            <a:extLst>
              <a:ext uri="{FF2B5EF4-FFF2-40B4-BE49-F238E27FC236}">
                <a16:creationId xmlns:a16="http://schemas.microsoft.com/office/drawing/2014/main" id="{691422F5-4221-4812-AFD9-5479C6D60AD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36D4B3E-306E-612C-0F74-0E46C570B892}"/>
              </a:ext>
            </a:extLst>
          </p:cNvPr>
          <p:cNvSpPr>
            <a:spLocks noGrp="1"/>
          </p:cNvSpPr>
          <p:nvPr>
            <p:ph type="title"/>
          </p:nvPr>
        </p:nvSpPr>
        <p:spPr>
          <a:xfrm>
            <a:off x="5496821" y="1371600"/>
            <a:ext cx="6034187" cy="1097280"/>
          </a:xfrm>
        </p:spPr>
        <p:txBody>
          <a:bodyPr vert="horz" lIns="91440" tIns="45720" rIns="91440" bIns="45720" rtlCol="0" anchor="t">
            <a:normAutofit fontScale="90000"/>
          </a:bodyPr>
          <a:lstStyle/>
          <a:p>
            <a:pPr>
              <a:lnSpc>
                <a:spcPct val="100000"/>
              </a:lnSpc>
            </a:pPr>
            <a:r>
              <a:rPr lang="el-GR" sz="4000" b="1" dirty="0" smtClean="0"/>
              <a:t>Εισαγωγή στη Πληροφορική</a:t>
            </a:r>
            <a:endParaRPr lang="en-US" sz="4000" b="1" dirty="0"/>
          </a:p>
        </p:txBody>
      </p:sp>
      <p:sp>
        <p:nvSpPr>
          <p:cNvPr id="4" name="Marcador de contenido 3">
            <a:extLst>
              <a:ext uri="{FF2B5EF4-FFF2-40B4-BE49-F238E27FC236}">
                <a16:creationId xmlns:a16="http://schemas.microsoft.com/office/drawing/2014/main" id="{F517EE85-ED3D-1061-7800-AB7581C9AB69}"/>
              </a:ext>
            </a:extLst>
          </p:cNvPr>
          <p:cNvSpPr>
            <a:spLocks noGrp="1"/>
          </p:cNvSpPr>
          <p:nvPr>
            <p:ph sz="half" idx="2"/>
          </p:nvPr>
        </p:nvSpPr>
        <p:spPr>
          <a:xfrm>
            <a:off x="5496821" y="2633236"/>
            <a:ext cx="6034187" cy="3664687"/>
          </a:xfrm>
        </p:spPr>
        <p:txBody>
          <a:bodyPr vert="horz" lIns="91440" tIns="45720" rIns="91440" bIns="45720" rtlCol="0">
            <a:normAutofit fontScale="85000" lnSpcReduction="20000"/>
          </a:bodyPr>
          <a:lstStyle/>
          <a:p>
            <a:pPr>
              <a:lnSpc>
                <a:spcPct val="110000"/>
              </a:lnSpc>
              <a:buSzPct val="87000"/>
            </a:pPr>
            <a:r>
              <a:rPr lang="el-GR" sz="2400" dirty="0"/>
              <a:t>Η πληροφορική είναι η επιστήμη της αυτοματοποίησης της επεξεργασίας πληροφοριών χρησιμοποιώντας ηλεκτρονικές συσκευές και συστήματα υπολογιστών</a:t>
            </a:r>
            <a:r>
              <a:rPr lang="el-GR" sz="2400" dirty="0" smtClean="0"/>
              <a:t>.</a:t>
            </a:r>
          </a:p>
          <a:p>
            <a:pPr>
              <a:lnSpc>
                <a:spcPct val="110000"/>
              </a:lnSpc>
              <a:buSzPct val="87000"/>
            </a:pPr>
            <a:r>
              <a:rPr lang="el-GR" sz="2400" dirty="0"/>
              <a:t>Η πληροφορική περιλαμβάνει τη λειτουργία και τον προγραμματισμό υπολογιστών</a:t>
            </a:r>
            <a:r>
              <a:rPr lang="el-GR" sz="2400" dirty="0" smtClean="0"/>
              <a:t>.</a:t>
            </a:r>
            <a:endParaRPr lang="en-US" sz="2400" dirty="0"/>
          </a:p>
          <a:p>
            <a:pPr>
              <a:lnSpc>
                <a:spcPct val="110000"/>
              </a:lnSpc>
              <a:buSzPct val="87000"/>
            </a:pPr>
            <a:r>
              <a:rPr lang="el-GR" sz="2400" dirty="0"/>
              <a:t>Η πληροφορική είναι απαραίτητη στη σύγχρονη κοινωνία, με εφαρμογές σχεδόν σε κάθε κλάδο.</a:t>
            </a:r>
            <a:endParaRPr lang="en-US" sz="2400" dirty="0"/>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9114" y="6157479"/>
            <a:ext cx="609600" cy="609600"/>
          </a:xfrm>
          <a:prstGeom prst="rect">
            <a:avLst/>
          </a:prstGeom>
        </p:spPr>
      </p:pic>
    </p:spTree>
    <p:extLst>
      <p:ext uri="{BB962C8B-B14F-4D97-AF65-F5344CB8AC3E}">
        <p14:creationId xmlns:p14="http://schemas.microsoft.com/office/powerpoint/2010/main" val="2945877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7E82D77-D530-5BD5-92F6-9F8D3FA752C5}"/>
              </a:ext>
            </a:extLst>
          </p:cNvPr>
          <p:cNvSpPr>
            <a:spLocks noGrp="1"/>
          </p:cNvSpPr>
          <p:nvPr>
            <p:ph type="title"/>
          </p:nvPr>
        </p:nvSpPr>
        <p:spPr>
          <a:xfrm>
            <a:off x="838201" y="365125"/>
            <a:ext cx="5251316" cy="1807305"/>
          </a:xfrm>
        </p:spPr>
        <p:txBody>
          <a:bodyPr vert="horz" lIns="91440" tIns="45720" rIns="91440" bIns="45720" rtlCol="0" anchor="ctr">
            <a:normAutofit fontScale="90000"/>
          </a:bodyPr>
          <a:lstStyle/>
          <a:p>
            <a:r>
              <a:rPr lang="el-GR" sz="4000" dirty="0"/>
              <a:t>Πώς χρησιμοποιούμε τους υπολογιστές στην καθημερινή μας ζωή</a:t>
            </a:r>
            <a:endParaRPr lang="en-US" sz="4100" b="1" dirty="0"/>
          </a:p>
        </p:txBody>
      </p:sp>
      <p:sp>
        <p:nvSpPr>
          <p:cNvPr id="4" name="Marcador de contenido 3">
            <a:extLst>
              <a:ext uri="{FF2B5EF4-FFF2-40B4-BE49-F238E27FC236}">
                <a16:creationId xmlns:a16="http://schemas.microsoft.com/office/drawing/2014/main" id="{94B5BDB4-8ABA-8056-3CF5-F0775D2475C3}"/>
              </a:ext>
            </a:extLst>
          </p:cNvPr>
          <p:cNvSpPr>
            <a:spLocks noGrp="1"/>
          </p:cNvSpPr>
          <p:nvPr>
            <p:ph sz="half" idx="2"/>
          </p:nvPr>
        </p:nvSpPr>
        <p:spPr>
          <a:xfrm>
            <a:off x="838200" y="2333297"/>
            <a:ext cx="4619621" cy="3843666"/>
          </a:xfrm>
        </p:spPr>
        <p:txBody>
          <a:bodyPr vert="horz" lIns="91440" tIns="45720" rIns="91440" bIns="45720" rtlCol="0">
            <a:normAutofit/>
          </a:bodyPr>
          <a:lstStyle/>
          <a:p>
            <a:pPr>
              <a:buSzPct val="87000"/>
            </a:pPr>
            <a:r>
              <a:rPr lang="el-GR" sz="2000" dirty="0"/>
              <a:t>Επικοινωνίες: Email, Κοινωνικά Δίκτυα </a:t>
            </a:r>
            <a:endParaRPr lang="el-GR" sz="2000" dirty="0" smtClean="0"/>
          </a:p>
          <a:p>
            <a:pPr>
              <a:buSzPct val="87000"/>
            </a:pPr>
            <a:r>
              <a:rPr lang="el-GR" sz="2000" dirty="0" smtClean="0"/>
              <a:t>Ψυχαγωγία</a:t>
            </a:r>
            <a:r>
              <a:rPr lang="el-GR" sz="2000" dirty="0"/>
              <a:t>: </a:t>
            </a:r>
            <a:r>
              <a:rPr lang="el-GR" sz="2000" dirty="0" smtClean="0"/>
              <a:t>Βιντεοπαιχνίδια</a:t>
            </a:r>
            <a:r>
              <a:rPr lang="el-GR" sz="2000" dirty="0"/>
              <a:t>, Μουσική, Ταινίες </a:t>
            </a:r>
            <a:endParaRPr lang="el-GR" sz="2000" dirty="0" smtClean="0"/>
          </a:p>
          <a:p>
            <a:pPr>
              <a:buSzPct val="87000"/>
            </a:pPr>
            <a:r>
              <a:rPr lang="el-GR" sz="2000" dirty="0" smtClean="0"/>
              <a:t>Εκπαίδευση</a:t>
            </a:r>
            <a:r>
              <a:rPr lang="el-GR" sz="2000" dirty="0"/>
              <a:t>: Διαδικτυακή Μάθηση, Έρευνα </a:t>
            </a:r>
            <a:endParaRPr lang="el-GR" sz="2000" dirty="0" smtClean="0"/>
          </a:p>
          <a:p>
            <a:pPr>
              <a:buSzPct val="87000"/>
            </a:pPr>
            <a:r>
              <a:rPr lang="el-GR" sz="2000" dirty="0" smtClean="0"/>
              <a:t>Εργασία</a:t>
            </a:r>
            <a:r>
              <a:rPr lang="el-GR" sz="2000" dirty="0"/>
              <a:t>: Διαχείριση Έργων, Χρήση Λογισμικού Office</a:t>
            </a:r>
            <a:endParaRPr lang="en-US" sz="2000" dirty="0"/>
          </a:p>
        </p:txBody>
      </p:sp>
      <p:pic>
        <p:nvPicPr>
          <p:cNvPr id="5" name="Marcador de contenido 4" descr="Cell phone in front of a blue background">
            <a:extLst>
              <a:ext uri="{FF2B5EF4-FFF2-40B4-BE49-F238E27FC236}">
                <a16:creationId xmlns:a16="http://schemas.microsoft.com/office/drawing/2014/main" id="{34D5028D-AEEB-44D8-9B56-2CF271AACF02}"/>
              </a:ext>
            </a:extLst>
          </p:cNvPr>
          <p:cNvPicPr>
            <a:picLocks noGrp="1" noChangeAspect="1"/>
          </p:cNvPicPr>
          <p:nvPr>
            <p:ph sz="half" idx="1"/>
          </p:nvPr>
        </p:nvPicPr>
        <p:blipFill>
          <a:blip r:embed="rId5"/>
          <a:srcRect l="10064" r="11034"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6076" y="5998028"/>
            <a:ext cx="609600" cy="609600"/>
          </a:xfrm>
          <a:prstGeom prst="rect">
            <a:avLst/>
          </a:prstGeom>
        </p:spPr>
      </p:pic>
    </p:spTree>
    <p:extLst>
      <p:ext uri="{BB962C8B-B14F-4D97-AF65-F5344CB8AC3E}">
        <p14:creationId xmlns:p14="http://schemas.microsoft.com/office/powerpoint/2010/main" val="3870363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F04C4C3-0B6C-FBF2-68B2-BC011C648B51}"/>
              </a:ext>
            </a:extLst>
          </p:cNvPr>
          <p:cNvSpPr>
            <a:spLocks noGrp="1"/>
          </p:cNvSpPr>
          <p:nvPr>
            <p:ph type="title"/>
          </p:nvPr>
        </p:nvSpPr>
        <p:spPr>
          <a:xfrm>
            <a:off x="1946564" y="1249217"/>
            <a:ext cx="8298873" cy="2258284"/>
          </a:xfrm>
        </p:spPr>
        <p:txBody>
          <a:bodyPr vert="horz" lIns="91440" tIns="45720" rIns="91440" bIns="45720" rtlCol="0" anchor="b">
            <a:normAutofit/>
          </a:bodyPr>
          <a:lstStyle/>
          <a:p>
            <a:pPr algn="ctr">
              <a:lnSpc>
                <a:spcPct val="100000"/>
              </a:lnSpc>
            </a:pPr>
            <a:r>
              <a:rPr lang="el-GR" sz="6600" b="1" dirty="0" smtClean="0"/>
              <a:t>Βασικά Στοιχεία Υπολογιστών</a:t>
            </a:r>
            <a:endParaRPr lang="en-US" sz="6600" b="1" dirty="0"/>
          </a:p>
        </p:txBody>
      </p:sp>
      <p:cxnSp>
        <p:nvCxnSpPr>
          <p:cNvPr id="11" name="Straight Connector 10">
            <a:extLst>
              <a:ext uri="{FF2B5EF4-FFF2-40B4-BE49-F238E27FC236}">
                <a16:creationId xmlns:a16="http://schemas.microsoft.com/office/drawing/2014/main" id="{5E10C1D6-7EDE-467F-89EA-E0244EB6238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0240" y="4290504"/>
            <a:ext cx="73152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1400" y="5987142"/>
            <a:ext cx="609600" cy="609600"/>
          </a:xfrm>
          <a:prstGeom prst="rect">
            <a:avLst/>
          </a:prstGeom>
        </p:spPr>
      </p:pic>
    </p:spTree>
    <p:extLst>
      <p:ext uri="{BB962C8B-B14F-4D97-AF65-F5344CB8AC3E}">
        <p14:creationId xmlns:p14="http://schemas.microsoft.com/office/powerpoint/2010/main" val="1143390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9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Computer workstation pc technology isolated">
            <a:extLst>
              <a:ext uri="{FF2B5EF4-FFF2-40B4-BE49-F238E27FC236}">
                <a16:creationId xmlns:a16="http://schemas.microsoft.com/office/drawing/2014/main" id="{0860F7D5-DA9F-4569-9497-B74F893921F6}"/>
              </a:ext>
            </a:extLst>
          </p:cNvPr>
          <p:cNvPicPr>
            <a:picLocks noGrp="1" noChangeAspect="1"/>
          </p:cNvPicPr>
          <p:nvPr>
            <p:ph sz="half" idx="1"/>
          </p:nvPr>
        </p:nvPicPr>
        <p:blipFill>
          <a:blip r:embed="rId5"/>
          <a:srcRect t="15778" b="9223"/>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670286F-A38E-DF97-1A7B-B948B29BD8A5}"/>
              </a:ext>
            </a:extLst>
          </p:cNvPr>
          <p:cNvSpPr>
            <a:spLocks noGrp="1"/>
          </p:cNvSpPr>
          <p:nvPr>
            <p:ph type="title"/>
          </p:nvPr>
        </p:nvSpPr>
        <p:spPr>
          <a:xfrm>
            <a:off x="1049451" y="1352492"/>
            <a:ext cx="4665540" cy="1143000"/>
          </a:xfrm>
        </p:spPr>
        <p:txBody>
          <a:bodyPr vert="horz" lIns="91440" tIns="45720" rIns="91440" bIns="45720" rtlCol="0" anchor="t">
            <a:normAutofit fontScale="90000"/>
          </a:bodyPr>
          <a:lstStyle/>
          <a:p>
            <a:pPr>
              <a:lnSpc>
                <a:spcPct val="100000"/>
              </a:lnSpc>
            </a:pPr>
            <a:r>
              <a:rPr lang="el-GR" sz="4000" b="1" dirty="0" smtClean="0"/>
              <a:t>Βασικά Μέρη του Υπολογιστή</a:t>
            </a:r>
            <a:endParaRPr lang="en-US" sz="4000" b="1" dirty="0"/>
          </a:p>
        </p:txBody>
      </p:sp>
      <p:sp>
        <p:nvSpPr>
          <p:cNvPr id="4" name="Marcador de contenido 3">
            <a:extLst>
              <a:ext uri="{FF2B5EF4-FFF2-40B4-BE49-F238E27FC236}">
                <a16:creationId xmlns:a16="http://schemas.microsoft.com/office/drawing/2014/main" id="{86F14D9A-810E-FD31-9857-0DF685EA6609}"/>
              </a:ext>
            </a:extLst>
          </p:cNvPr>
          <p:cNvSpPr>
            <a:spLocks noGrp="1"/>
          </p:cNvSpPr>
          <p:nvPr>
            <p:ph sz="half" idx="2"/>
          </p:nvPr>
        </p:nvSpPr>
        <p:spPr>
          <a:xfrm>
            <a:off x="1049454" y="2662356"/>
            <a:ext cx="4665546" cy="3391639"/>
          </a:xfrm>
        </p:spPr>
        <p:txBody>
          <a:bodyPr vert="horz" lIns="91440" tIns="45720" rIns="91440" bIns="45720" rtlCol="0">
            <a:normAutofit fontScale="85000" lnSpcReduction="10000"/>
          </a:bodyPr>
          <a:lstStyle/>
          <a:p>
            <a:pPr>
              <a:lnSpc>
                <a:spcPct val="110000"/>
              </a:lnSpc>
              <a:buSzPct val="87000"/>
            </a:pPr>
            <a:r>
              <a:rPr lang="el-GR" sz="1800" dirty="0"/>
              <a:t>Οι υπολογιστές είναι απαραίτητα εργαλεία στους </a:t>
            </a:r>
            <a:r>
              <a:rPr lang="el-GR" sz="1800" dirty="0" smtClean="0"/>
              <a:t> </a:t>
            </a:r>
          </a:p>
          <a:p>
            <a:pPr>
              <a:lnSpc>
                <a:spcPct val="110000"/>
              </a:lnSpc>
              <a:buSzPct val="87000"/>
            </a:pPr>
            <a:r>
              <a:rPr lang="el-GR" sz="1800" dirty="0" smtClean="0"/>
              <a:t>Τα δύο κύρια στοιχεία των υπολογιστών είναι το Υλικό(</a:t>
            </a:r>
            <a:r>
              <a:rPr lang="en-US" sz="1800" dirty="0" err="1" smtClean="0"/>
              <a:t>Hardaware</a:t>
            </a:r>
            <a:r>
              <a:rPr lang="el-GR" sz="1800" dirty="0" smtClean="0"/>
              <a:t>)</a:t>
            </a:r>
            <a:r>
              <a:rPr lang="en-US" sz="1800" dirty="0" smtClean="0"/>
              <a:t> </a:t>
            </a:r>
            <a:r>
              <a:rPr lang="el-GR" sz="1800" dirty="0" smtClean="0"/>
              <a:t>και το Λογισμικό(</a:t>
            </a:r>
            <a:r>
              <a:rPr lang="en-US" sz="1800" dirty="0" smtClean="0"/>
              <a:t>Software) </a:t>
            </a:r>
            <a:endParaRPr lang="en-US" sz="1800" dirty="0"/>
          </a:p>
          <a:p>
            <a:pPr>
              <a:lnSpc>
                <a:spcPct val="110000"/>
              </a:lnSpc>
              <a:buSzPct val="87000"/>
            </a:pPr>
            <a:r>
              <a:rPr lang="el-GR" sz="1800" dirty="0"/>
              <a:t>Το υλικό περιλαμβάνει στοιχεία όπως </a:t>
            </a:r>
            <a:r>
              <a:rPr lang="el-GR" sz="1800" dirty="0" smtClean="0"/>
              <a:t>ο επεξεργαστής, </a:t>
            </a:r>
            <a:r>
              <a:rPr lang="el-GR" sz="1800" dirty="0"/>
              <a:t>οθόνη, πληκτρολόγιο, ποντίκι και σκληρό </a:t>
            </a:r>
            <a:r>
              <a:rPr lang="el-GR" sz="1800" dirty="0" smtClean="0"/>
              <a:t>δίσκο</a:t>
            </a:r>
          </a:p>
          <a:p>
            <a:r>
              <a:rPr lang="el-GR" sz="1800" dirty="0"/>
              <a:t>Το λογισμικό περιλαμβάνει λειτουργικά </a:t>
            </a:r>
            <a:r>
              <a:rPr lang="el-GR" sz="1800" dirty="0" smtClean="0"/>
              <a:t>συστήματα</a:t>
            </a:r>
            <a:r>
              <a:rPr lang="en-US" sz="1800" dirty="0" smtClean="0"/>
              <a:t> (</a:t>
            </a:r>
            <a:r>
              <a:rPr lang="el-GR" sz="1800" dirty="0" err="1" smtClean="0"/>
              <a:t>π.χ</a:t>
            </a:r>
            <a:r>
              <a:rPr lang="el-GR" sz="1800" dirty="0" smtClean="0"/>
              <a:t> </a:t>
            </a:r>
            <a:r>
              <a:rPr lang="en-US" sz="1800" smtClean="0"/>
              <a:t>Windows</a:t>
            </a:r>
            <a:r>
              <a:rPr lang="en-US" sz="1800" smtClean="0"/>
              <a:t>)</a:t>
            </a:r>
            <a:r>
              <a:rPr lang="el-GR" sz="1800" dirty="0" smtClean="0"/>
              <a:t>, </a:t>
            </a:r>
            <a:r>
              <a:rPr lang="el-GR" sz="1800" dirty="0" smtClean="0"/>
              <a:t>εφαρμογές και προγράμματα στον υπολογιστή.</a:t>
            </a:r>
            <a:endParaRPr lang="el-GR" sz="1800" dirty="0"/>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6059" y="6053995"/>
            <a:ext cx="609600" cy="609600"/>
          </a:xfrm>
          <a:prstGeom prst="rect">
            <a:avLst/>
          </a:prstGeom>
        </p:spPr>
      </p:pic>
    </p:spTree>
    <p:extLst>
      <p:ext uri="{BB962C8B-B14F-4D97-AF65-F5344CB8AC3E}">
        <p14:creationId xmlns:p14="http://schemas.microsoft.com/office/powerpoint/2010/main" val="357489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Power button, close-up.">
            <a:extLst>
              <a:ext uri="{FF2B5EF4-FFF2-40B4-BE49-F238E27FC236}">
                <a16:creationId xmlns:a16="http://schemas.microsoft.com/office/drawing/2014/main" id="{D780040C-8FCB-47FC-B215-ECF1F16C12D0}"/>
              </a:ext>
            </a:extLst>
          </p:cNvPr>
          <p:cNvPicPr>
            <a:picLocks noGrp="1" noChangeAspect="1"/>
          </p:cNvPicPr>
          <p:nvPr>
            <p:ph sz="half" idx="1"/>
          </p:nvPr>
        </p:nvPicPr>
        <p:blipFill>
          <a:blip r:embed="rId5"/>
          <a:srcRect l="3245" r="2637" b="-1"/>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C5D2AF1-0FCF-3B55-38F4-789C3AD3B074}"/>
              </a:ext>
            </a:extLst>
          </p:cNvPr>
          <p:cNvSpPr>
            <a:spLocks noGrp="1"/>
          </p:cNvSpPr>
          <p:nvPr>
            <p:ph type="title"/>
          </p:nvPr>
        </p:nvSpPr>
        <p:spPr>
          <a:xfrm>
            <a:off x="838200" y="365125"/>
            <a:ext cx="6552062" cy="1899912"/>
          </a:xfrm>
        </p:spPr>
        <p:txBody>
          <a:bodyPr vert="horz" lIns="91440" tIns="45720" rIns="91440" bIns="45720" rtlCol="0" anchor="ctr">
            <a:normAutofit fontScale="90000"/>
          </a:bodyPr>
          <a:lstStyle/>
          <a:p>
            <a:r>
              <a:rPr lang="el-GR" sz="4000" dirty="0"/>
              <a:t>Πώς να ενεργοποιήσετε και να απενεργοποιήσετε τον υπολογιστή σας</a:t>
            </a:r>
            <a:endParaRPr lang="en-US" sz="4000" b="1" dirty="0"/>
          </a:p>
        </p:txBody>
      </p:sp>
      <p:sp>
        <p:nvSpPr>
          <p:cNvPr id="4" name="Marcador de contenido 3">
            <a:extLst>
              <a:ext uri="{FF2B5EF4-FFF2-40B4-BE49-F238E27FC236}">
                <a16:creationId xmlns:a16="http://schemas.microsoft.com/office/drawing/2014/main" id="{F9A924FB-ADFE-E359-C307-1A49A821DAF9}"/>
              </a:ext>
            </a:extLst>
          </p:cNvPr>
          <p:cNvSpPr>
            <a:spLocks noGrp="1"/>
          </p:cNvSpPr>
          <p:nvPr>
            <p:ph sz="half" idx="2"/>
          </p:nvPr>
        </p:nvSpPr>
        <p:spPr>
          <a:xfrm>
            <a:off x="838200" y="2434201"/>
            <a:ext cx="4388556" cy="4079488"/>
          </a:xfrm>
        </p:spPr>
        <p:txBody>
          <a:bodyPr vert="horz" lIns="91440" tIns="45720" rIns="91440" bIns="45720" rtlCol="0">
            <a:normAutofit/>
          </a:bodyPr>
          <a:lstStyle/>
          <a:p>
            <a:pPr>
              <a:buSzPct val="87000"/>
            </a:pPr>
            <a:r>
              <a:rPr lang="el-GR" sz="2000" dirty="0"/>
              <a:t>Για να ενεργοποιήσετε τον υπολογιστή σας, πατήστε το κουμπί λειτουργίας </a:t>
            </a:r>
            <a:r>
              <a:rPr lang="en-US" sz="2000" dirty="0" smtClean="0"/>
              <a:t>(</a:t>
            </a:r>
            <a:r>
              <a:rPr lang="en-US" sz="2000" smtClean="0"/>
              <a:t>Power Button)</a:t>
            </a:r>
            <a:r>
              <a:rPr lang="el-GR" sz="2000" dirty="0" smtClean="0"/>
              <a:t>που </a:t>
            </a:r>
            <a:r>
              <a:rPr lang="el-GR" sz="2000" dirty="0"/>
              <a:t>βρίσκεται στο μπροστινό ή στο πλάι του υπολογιστή σας. </a:t>
            </a:r>
            <a:endParaRPr lang="en-US" sz="2000" dirty="0" smtClean="0"/>
          </a:p>
          <a:p>
            <a:pPr>
              <a:buSzPct val="87000"/>
            </a:pPr>
            <a:r>
              <a:rPr lang="el-GR" sz="2000" dirty="0" smtClean="0"/>
              <a:t>Για </a:t>
            </a:r>
            <a:r>
              <a:rPr lang="el-GR" sz="2000" dirty="0"/>
              <a:t>να τερματίσετε τη λειτουργία του υπολογιστή σας, κάντε κλικ στο μενού Έναρξη που βρίσκεται στην κάτω αριστερή γωνία της οθόνης και, στη συνέχεια, κάντε κλικ στην επιλογή Τερματισμός.</a:t>
            </a:r>
            <a:endParaRPr lang="en-US" sz="2000" dirty="0"/>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6041572"/>
            <a:ext cx="609600" cy="609600"/>
          </a:xfrm>
          <a:prstGeom prst="rect">
            <a:avLst/>
          </a:prstGeom>
        </p:spPr>
      </p:pic>
    </p:spTree>
    <p:extLst>
      <p:ext uri="{BB962C8B-B14F-4D97-AF65-F5344CB8AC3E}">
        <p14:creationId xmlns:p14="http://schemas.microsoft.com/office/powerpoint/2010/main" val="3031424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legs of a microprocessor - macro">
            <a:extLst>
              <a:ext uri="{FF2B5EF4-FFF2-40B4-BE49-F238E27FC236}">
                <a16:creationId xmlns:a16="http://schemas.microsoft.com/office/drawing/2014/main" id="{CC58F712-CD10-46B0-A5E2-85E951C32F3B}"/>
              </a:ext>
            </a:extLst>
          </p:cNvPr>
          <p:cNvPicPr>
            <a:picLocks noGrp="1" noChangeAspect="1"/>
          </p:cNvPicPr>
          <p:nvPr>
            <p:ph sz="half" idx="1"/>
          </p:nvPr>
        </p:nvPicPr>
        <p:blipFill>
          <a:blip r:embed="rId5"/>
          <a:srcRect t="15730"/>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3A58590-B101-3B0E-04C0-C08D827F93A4}"/>
              </a:ext>
            </a:extLst>
          </p:cNvPr>
          <p:cNvSpPr>
            <a:spLocks noGrp="1"/>
          </p:cNvSpPr>
          <p:nvPr>
            <p:ph type="title"/>
          </p:nvPr>
        </p:nvSpPr>
        <p:spPr>
          <a:xfrm>
            <a:off x="1049451" y="1352492"/>
            <a:ext cx="4665540" cy="1143000"/>
          </a:xfrm>
        </p:spPr>
        <p:txBody>
          <a:bodyPr vert="horz" lIns="91440" tIns="45720" rIns="91440" bIns="45720" rtlCol="0" anchor="t">
            <a:normAutofit/>
          </a:bodyPr>
          <a:lstStyle/>
          <a:p>
            <a:pPr>
              <a:lnSpc>
                <a:spcPct val="100000"/>
              </a:lnSpc>
            </a:pPr>
            <a:r>
              <a:rPr lang="el-GR" sz="4000" b="1" dirty="0" smtClean="0"/>
              <a:t>Το Ποντίκι</a:t>
            </a:r>
            <a:endParaRPr lang="en-US" sz="4000" b="1" dirty="0"/>
          </a:p>
        </p:txBody>
      </p:sp>
      <p:sp>
        <p:nvSpPr>
          <p:cNvPr id="4" name="Marcador de contenido 3">
            <a:extLst>
              <a:ext uri="{FF2B5EF4-FFF2-40B4-BE49-F238E27FC236}">
                <a16:creationId xmlns:a16="http://schemas.microsoft.com/office/drawing/2014/main" id="{F89FE1D7-B8B0-968B-7054-CDAC880A11B9}"/>
              </a:ext>
            </a:extLst>
          </p:cNvPr>
          <p:cNvSpPr>
            <a:spLocks noGrp="1"/>
          </p:cNvSpPr>
          <p:nvPr>
            <p:ph sz="half" idx="2"/>
          </p:nvPr>
        </p:nvSpPr>
        <p:spPr>
          <a:xfrm>
            <a:off x="1049454" y="2662356"/>
            <a:ext cx="4665546" cy="3057911"/>
          </a:xfrm>
        </p:spPr>
        <p:txBody>
          <a:bodyPr vert="horz" lIns="91440" tIns="45720" rIns="91440" bIns="45720" rtlCol="0">
            <a:normAutofit fontScale="85000" lnSpcReduction="20000"/>
          </a:bodyPr>
          <a:lstStyle/>
          <a:p>
            <a:pPr>
              <a:lnSpc>
                <a:spcPct val="110000"/>
              </a:lnSpc>
              <a:buSzPct val="87000"/>
            </a:pPr>
            <a:r>
              <a:rPr lang="el-GR" sz="2000" dirty="0" smtClean="0"/>
              <a:t>Το </a:t>
            </a:r>
            <a:r>
              <a:rPr lang="el-GR" sz="2000" dirty="0"/>
              <a:t>ποντίκι είναι ένα βασικό </a:t>
            </a:r>
            <a:r>
              <a:rPr lang="el-GR" sz="2000" dirty="0" smtClean="0"/>
              <a:t>στοιχείο των υπολογιστών</a:t>
            </a:r>
          </a:p>
          <a:p>
            <a:pPr>
              <a:lnSpc>
                <a:spcPct val="110000"/>
              </a:lnSpc>
              <a:buSzPct val="87000"/>
            </a:pPr>
            <a:r>
              <a:rPr lang="el-GR" sz="2000" dirty="0" smtClean="0"/>
              <a:t>Επιτρέπει </a:t>
            </a:r>
            <a:r>
              <a:rPr lang="el-GR" sz="2000" dirty="0"/>
              <a:t>στον χρήστη να </a:t>
            </a:r>
            <a:r>
              <a:rPr lang="el-GR" sz="2000" dirty="0" err="1"/>
              <a:t>αλληλεπιδρά</a:t>
            </a:r>
            <a:r>
              <a:rPr lang="el-GR" sz="2000" dirty="0"/>
              <a:t> με τη γραφική </a:t>
            </a:r>
            <a:r>
              <a:rPr lang="el-GR" sz="2000" dirty="0" err="1"/>
              <a:t>διεπαφή</a:t>
            </a:r>
            <a:r>
              <a:rPr lang="el-GR" sz="2000" dirty="0"/>
              <a:t> του υπολογιστή. </a:t>
            </a:r>
            <a:endParaRPr lang="el-GR" sz="2000" dirty="0" smtClean="0"/>
          </a:p>
          <a:p>
            <a:pPr>
              <a:lnSpc>
                <a:spcPct val="110000"/>
              </a:lnSpc>
              <a:buSzPct val="87000"/>
            </a:pPr>
            <a:r>
              <a:rPr lang="el-GR" sz="2000" dirty="0" smtClean="0"/>
              <a:t>Τα </a:t>
            </a:r>
            <a:r>
              <a:rPr lang="el-GR" sz="2000" dirty="0"/>
              <a:t>κύρια στοιχεία του ποντικιού είναι το αριστερό κουμπί, το δεξί κουμπί, ο τροχός </a:t>
            </a:r>
            <a:r>
              <a:rPr lang="el-GR" sz="2000" dirty="0" smtClean="0"/>
              <a:t>κύλισης (</a:t>
            </a:r>
            <a:r>
              <a:rPr lang="en-US" sz="2000" dirty="0" smtClean="0"/>
              <a:t>Scroll). </a:t>
            </a:r>
            <a:r>
              <a:rPr lang="el-GR" sz="2000" dirty="0" smtClean="0"/>
              <a:t>Μερικά ποντίκια έχουν περισσότερα κουμπιά προσφέροντας έτσι περισσότερες επιλογές.</a:t>
            </a:r>
            <a:endParaRPr lang="en-US" sz="2000" dirty="0"/>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1379" y="5921829"/>
            <a:ext cx="609600" cy="609600"/>
          </a:xfrm>
          <a:prstGeom prst="rect">
            <a:avLst/>
          </a:prstGeom>
        </p:spPr>
      </p:pic>
    </p:spTree>
    <p:extLst>
      <p:ext uri="{BB962C8B-B14F-4D97-AF65-F5344CB8AC3E}">
        <p14:creationId xmlns:p14="http://schemas.microsoft.com/office/powerpoint/2010/main" val="2046248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optical mouse">
            <a:extLst>
              <a:ext uri="{FF2B5EF4-FFF2-40B4-BE49-F238E27FC236}">
                <a16:creationId xmlns:a16="http://schemas.microsoft.com/office/drawing/2014/main" id="{B70A3BF4-3323-4A90-BA38-1B3699365D60}"/>
              </a:ext>
            </a:extLst>
          </p:cNvPr>
          <p:cNvPicPr>
            <a:picLocks noGrp="1" noChangeAspect="1"/>
          </p:cNvPicPr>
          <p:nvPr>
            <p:ph sz="half" idx="1"/>
          </p:nvPr>
        </p:nvPicPr>
        <p:blipFill>
          <a:blip r:embed="rId5"/>
          <a:srcRect r="17504" b="1"/>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7FA20D87-758D-9255-191D-82C815D9857A}"/>
              </a:ext>
            </a:extLst>
          </p:cNvPr>
          <p:cNvSpPr>
            <a:spLocks noGrp="1"/>
          </p:cNvSpPr>
          <p:nvPr>
            <p:ph type="title"/>
          </p:nvPr>
        </p:nvSpPr>
        <p:spPr>
          <a:xfrm>
            <a:off x="5029200" y="914400"/>
            <a:ext cx="6501810" cy="1097280"/>
          </a:xfrm>
        </p:spPr>
        <p:txBody>
          <a:bodyPr vert="horz" lIns="91440" tIns="45720" rIns="91440" bIns="45720" rtlCol="0" anchor="t">
            <a:normAutofit fontScale="90000"/>
          </a:bodyPr>
          <a:lstStyle/>
          <a:p>
            <a:r>
              <a:rPr lang="el-GR" sz="3600" dirty="0"/>
              <a:t>Ενέργειες που μπορείτε να κάνετε με ένα ποντίκι</a:t>
            </a:r>
            <a:endParaRPr lang="en-US" sz="3400" b="1" dirty="0"/>
          </a:p>
        </p:txBody>
      </p:sp>
      <p:sp>
        <p:nvSpPr>
          <p:cNvPr id="4" name="Marcador de contenido 3">
            <a:extLst>
              <a:ext uri="{FF2B5EF4-FFF2-40B4-BE49-F238E27FC236}">
                <a16:creationId xmlns:a16="http://schemas.microsoft.com/office/drawing/2014/main" id="{60E2945D-1998-4B76-52D6-03317E5B39D8}"/>
              </a:ext>
            </a:extLst>
          </p:cNvPr>
          <p:cNvSpPr>
            <a:spLocks noGrp="1"/>
          </p:cNvSpPr>
          <p:nvPr>
            <p:ph sz="half" idx="2"/>
          </p:nvPr>
        </p:nvSpPr>
        <p:spPr>
          <a:xfrm>
            <a:off x="5029200" y="2176036"/>
            <a:ext cx="6501810" cy="4121885"/>
          </a:xfrm>
        </p:spPr>
        <p:txBody>
          <a:bodyPr vert="horz" lIns="91440" tIns="45720" rIns="91440" bIns="45720" rtlCol="0">
            <a:normAutofit fontScale="92500" lnSpcReduction="10000"/>
          </a:bodyPr>
          <a:lstStyle/>
          <a:p>
            <a:pPr>
              <a:lnSpc>
                <a:spcPct val="110000"/>
              </a:lnSpc>
              <a:buSzPct val="87000"/>
            </a:pPr>
            <a:r>
              <a:rPr lang="el-GR" sz="2400" dirty="0"/>
              <a:t>Αριστερό κλικ: </a:t>
            </a:r>
            <a:r>
              <a:rPr lang="el-GR" sz="2400" dirty="0" smtClean="0"/>
              <a:t>Επιλέγει </a:t>
            </a:r>
            <a:r>
              <a:rPr lang="el-GR" sz="2400" dirty="0"/>
              <a:t>ένα στοιχείο ή </a:t>
            </a:r>
            <a:r>
              <a:rPr lang="el-GR" sz="2400" dirty="0" smtClean="0"/>
              <a:t>ενεργοποιεί </a:t>
            </a:r>
            <a:r>
              <a:rPr lang="el-GR" sz="2400" dirty="0"/>
              <a:t>μια εντολή </a:t>
            </a:r>
            <a:endParaRPr lang="en-US" sz="2400" dirty="0" smtClean="0"/>
          </a:p>
          <a:p>
            <a:pPr>
              <a:lnSpc>
                <a:spcPct val="110000"/>
              </a:lnSpc>
              <a:buSzPct val="87000"/>
            </a:pPr>
            <a:r>
              <a:rPr lang="el-GR" sz="2400" dirty="0" smtClean="0"/>
              <a:t>Διπλό </a:t>
            </a:r>
            <a:r>
              <a:rPr lang="el-GR" sz="2400" dirty="0"/>
              <a:t>κλικ: </a:t>
            </a:r>
            <a:r>
              <a:rPr lang="el-GR" sz="2400" dirty="0" smtClean="0"/>
              <a:t>Ανοίγει </a:t>
            </a:r>
            <a:r>
              <a:rPr lang="el-GR" sz="2400" dirty="0"/>
              <a:t>ένα αρχείο ή πρόγραμμα </a:t>
            </a:r>
            <a:endParaRPr lang="en-US" sz="2400" dirty="0" smtClean="0"/>
          </a:p>
          <a:p>
            <a:pPr>
              <a:lnSpc>
                <a:spcPct val="110000"/>
              </a:lnSpc>
              <a:buSzPct val="87000"/>
            </a:pPr>
            <a:r>
              <a:rPr lang="el-GR" sz="2400" dirty="0"/>
              <a:t>Δ</a:t>
            </a:r>
            <a:r>
              <a:rPr lang="el-GR" sz="2400" dirty="0" smtClean="0"/>
              <a:t>εξί </a:t>
            </a:r>
            <a:r>
              <a:rPr lang="el-GR" sz="2400" dirty="0"/>
              <a:t>κλικ: </a:t>
            </a:r>
            <a:r>
              <a:rPr lang="el-GR" sz="2400" dirty="0" smtClean="0"/>
              <a:t>Ανοίγει </a:t>
            </a:r>
            <a:r>
              <a:rPr lang="el-GR" sz="2400" dirty="0"/>
              <a:t>ένα μενού </a:t>
            </a:r>
            <a:r>
              <a:rPr lang="el-GR" sz="2400" dirty="0" smtClean="0"/>
              <a:t>εντολών</a:t>
            </a:r>
          </a:p>
          <a:p>
            <a:pPr>
              <a:lnSpc>
                <a:spcPct val="110000"/>
              </a:lnSpc>
              <a:buSzPct val="87000"/>
            </a:pPr>
            <a:r>
              <a:rPr lang="el-GR" sz="2400" dirty="0" smtClean="0"/>
              <a:t>Κύλιση (</a:t>
            </a:r>
            <a:r>
              <a:rPr lang="en-US" sz="2400" dirty="0" smtClean="0"/>
              <a:t>scroll</a:t>
            </a:r>
            <a:r>
              <a:rPr lang="el-GR" sz="2400" dirty="0" smtClean="0"/>
              <a:t>): </a:t>
            </a:r>
            <a:r>
              <a:rPr lang="el-GR" sz="2400" dirty="0"/>
              <a:t>Πλοήγηση σε έγγραφα ή ιστοσελίδες Μεταφορά και </a:t>
            </a:r>
            <a:r>
              <a:rPr lang="el-GR" sz="2400" dirty="0" smtClean="0"/>
              <a:t>απόθεση:</a:t>
            </a:r>
            <a:endParaRPr lang="en-US" sz="2400" dirty="0" smtClean="0"/>
          </a:p>
          <a:p>
            <a:pPr>
              <a:lnSpc>
                <a:spcPct val="110000"/>
              </a:lnSpc>
              <a:buSzPct val="87000"/>
            </a:pPr>
            <a:r>
              <a:rPr lang="el-GR" sz="2400" dirty="0" smtClean="0"/>
              <a:t>Μεταφορά και απόθεση (</a:t>
            </a:r>
            <a:r>
              <a:rPr lang="en-US" sz="2400" dirty="0" smtClean="0"/>
              <a:t>drag and drop</a:t>
            </a:r>
            <a:r>
              <a:rPr lang="el-GR" sz="2400" dirty="0" smtClean="0"/>
              <a:t>)Μετακίνηση </a:t>
            </a:r>
            <a:r>
              <a:rPr lang="el-GR" sz="2400" dirty="0"/>
              <a:t>ή αντιγραφή στοιχείων σύροντας με το ποντίκι</a:t>
            </a:r>
            <a:endParaRPr lang="en-US" sz="2200" dirty="0"/>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1905" y="5963122"/>
            <a:ext cx="609600" cy="609600"/>
          </a:xfrm>
          <a:prstGeom prst="rect">
            <a:avLst/>
          </a:prstGeom>
        </p:spPr>
      </p:pic>
    </p:spTree>
    <p:extLst>
      <p:ext uri="{BB962C8B-B14F-4D97-AF65-F5344CB8AC3E}">
        <p14:creationId xmlns:p14="http://schemas.microsoft.com/office/powerpoint/2010/main" val="3633502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345</TotalTime>
  <Words>1469</Words>
  <Application>Microsoft Office PowerPoint</Application>
  <PresentationFormat>Ευρεία οθόνη</PresentationFormat>
  <Paragraphs>94</Paragraphs>
  <Slides>17</Slides>
  <Notes>14</Notes>
  <HiddenSlides>0</HiddenSlides>
  <MMClips>17</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17</vt:i4>
      </vt:variant>
    </vt:vector>
  </HeadingPairs>
  <TitlesOfParts>
    <vt:vector size="21" baseType="lpstr">
      <vt:lpstr>Aptos</vt:lpstr>
      <vt:lpstr>Aptos Display</vt:lpstr>
      <vt:lpstr>Arial</vt:lpstr>
      <vt:lpstr>Tema de Office</vt:lpstr>
      <vt:lpstr>Εισαγωγή στη Πληροφορική</vt:lpstr>
      <vt:lpstr>Περιεχόμενα</vt:lpstr>
      <vt:lpstr>Εισαγωγή στη Πληροφορική</vt:lpstr>
      <vt:lpstr>Πώς χρησιμοποιούμε τους υπολογιστές στην καθημερινή μας ζωή</vt:lpstr>
      <vt:lpstr>Βασικά Στοιχεία Υπολογιστών</vt:lpstr>
      <vt:lpstr>Βασικά Μέρη του Υπολογιστή</vt:lpstr>
      <vt:lpstr>Πώς να ενεργοποιήσετε και να απενεργοποιήσετε τον υπολογιστή σας</vt:lpstr>
      <vt:lpstr>Το Ποντίκι</vt:lpstr>
      <vt:lpstr>Ενέργειες που μπορείτε να κάνετε με ένα ποντίκι</vt:lpstr>
      <vt:lpstr>Το Πληκτρολόγιο και η χρήση του.</vt:lpstr>
      <vt:lpstr>Εφαρμογές του Office</vt:lpstr>
      <vt:lpstr>Εισαγωγή στις Εφαρμογές του Office</vt:lpstr>
      <vt:lpstr>Επεξεργαστής κειμένου</vt:lpstr>
      <vt:lpstr>Yπολογιστικά φύλλα</vt:lpstr>
      <vt:lpstr>Παρουσιάσεις</vt:lpstr>
      <vt:lpstr>Επανάληψη</vt:lpstr>
      <vt:lpstr>Ανασκόπηση</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Computing Curriculum</dc:title>
  <dc:creator>Manel Mena</dc:creator>
  <cp:lastModifiedBy>atsiov</cp:lastModifiedBy>
  <cp:revision>22</cp:revision>
  <dcterms:created xsi:type="dcterms:W3CDTF">2024-08-26T14:14:55Z</dcterms:created>
  <dcterms:modified xsi:type="dcterms:W3CDTF">2024-11-18T08:56:38Z</dcterms:modified>
</cp:coreProperties>
</file>